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475" r:id="rId4"/>
    <p:sldMasterId id="2147484495" r:id="rId5"/>
    <p:sldMasterId id="2147484518" r:id="rId6"/>
    <p:sldMasterId id="2147484540" r:id="rId7"/>
    <p:sldMasterId id="2147484560" r:id="rId8"/>
  </p:sldMasterIdLst>
  <p:notesMasterIdLst>
    <p:notesMasterId r:id="rId40"/>
  </p:notesMasterIdLst>
  <p:handoutMasterIdLst>
    <p:handoutMasterId r:id="rId41"/>
  </p:handoutMasterIdLst>
  <p:sldIdLst>
    <p:sldId id="1617" r:id="rId9"/>
    <p:sldId id="1615" r:id="rId10"/>
    <p:sldId id="1616" r:id="rId11"/>
    <p:sldId id="1579" r:id="rId12"/>
    <p:sldId id="1522" r:id="rId13"/>
    <p:sldId id="1618" r:id="rId14"/>
    <p:sldId id="1619" r:id="rId15"/>
    <p:sldId id="1620" r:id="rId16"/>
    <p:sldId id="1551" r:id="rId17"/>
    <p:sldId id="1621" r:id="rId18"/>
    <p:sldId id="1639" r:id="rId19"/>
    <p:sldId id="1622" r:id="rId20"/>
    <p:sldId id="1623" r:id="rId21"/>
    <p:sldId id="1624" r:id="rId22"/>
    <p:sldId id="1625" r:id="rId23"/>
    <p:sldId id="1553" r:id="rId24"/>
    <p:sldId id="1630" r:id="rId25"/>
    <p:sldId id="1640" r:id="rId26"/>
    <p:sldId id="1641" r:id="rId27"/>
    <p:sldId id="1642" r:id="rId28"/>
    <p:sldId id="1643" r:id="rId29"/>
    <p:sldId id="1577" r:id="rId30"/>
    <p:sldId id="1644" r:id="rId31"/>
    <p:sldId id="1646" r:id="rId32"/>
    <p:sldId id="1645" r:id="rId33"/>
    <p:sldId id="1552" r:id="rId34"/>
    <p:sldId id="1626" r:id="rId35"/>
    <p:sldId id="1627" r:id="rId36"/>
    <p:sldId id="1628" r:id="rId37"/>
    <p:sldId id="1629" r:id="rId38"/>
    <p:sldId id="1647" r:id="rId39"/>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ule 1 Introduction" id="{E1C8FB21-FF75-44A0-8090-B2FB240B014B}">
          <p14:sldIdLst>
            <p14:sldId id="1617"/>
            <p14:sldId id="1615"/>
            <p14:sldId id="1616"/>
            <p14:sldId id="1579"/>
          </p14:sldIdLst>
        </p14:section>
        <p14:section name="Certification" id="{67DB863F-48B1-44A4-96C9-C2B83200983D}">
          <p14:sldIdLst>
            <p14:sldId id="1522"/>
            <p14:sldId id="1618"/>
            <p14:sldId id="1619"/>
            <p14:sldId id="1620"/>
          </p14:sldIdLst>
        </p14:section>
        <p14:section name="Identity Management" id="{0EA21E98-5140-4CD4-8960-4C69B350E99E}">
          <p14:sldIdLst>
            <p14:sldId id="1551"/>
            <p14:sldId id="1621"/>
            <p14:sldId id="1639"/>
            <p14:sldId id="1622"/>
            <p14:sldId id="1623"/>
            <p14:sldId id="1624"/>
            <p14:sldId id="1625"/>
          </p14:sldIdLst>
        </p14:section>
        <p14:section name="Authentication and Access Management" id="{EA316E14-8BAF-4AF1-859A-9E6100EC60C2}">
          <p14:sldIdLst>
            <p14:sldId id="1553"/>
            <p14:sldId id="1630"/>
            <p14:sldId id="1640"/>
            <p14:sldId id="1641"/>
            <p14:sldId id="1642"/>
            <p14:sldId id="1643"/>
          </p14:sldIdLst>
        </p14:section>
        <p14:section name="Access Management" id="{9E8EA4EA-7034-4EEA-AD17-5CE87DD7C6EC}">
          <p14:sldIdLst>
            <p14:sldId id="1577"/>
            <p14:sldId id="1644"/>
            <p14:sldId id="1646"/>
            <p14:sldId id="1645"/>
          </p14:sldIdLst>
        </p14:section>
        <p14:section name="Governance Strategy" id="{B76074F0-9B85-43A6-8DBC-8CFD57BB46AD}">
          <p14:sldIdLst>
            <p14:sldId id="1552"/>
            <p14:sldId id="1626"/>
            <p14:sldId id="1627"/>
            <p14:sldId id="1628"/>
            <p14:sldId id="1629"/>
            <p14:sldId id="1647"/>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66"/>
    <a:srgbClr val="66FF66"/>
    <a:srgbClr val="FFB900"/>
    <a:srgbClr val="FFFFFF"/>
    <a:srgbClr val="0078D7"/>
    <a:srgbClr val="FF8C00"/>
    <a:srgbClr val="D83B01"/>
    <a:srgbClr val="107C10"/>
    <a:srgbClr val="3535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6" autoAdjust="0"/>
    <p:restoredTop sz="69793" autoAdjust="0"/>
  </p:normalViewPr>
  <p:slideViewPr>
    <p:cSldViewPr>
      <p:cViewPr varScale="1">
        <p:scale>
          <a:sx n="68" d="100"/>
          <a:sy n="68" d="100"/>
        </p:scale>
        <p:origin x="976" y="68"/>
      </p:cViewPr>
      <p:guideLst/>
    </p:cSldViewPr>
  </p:slideViewPr>
  <p:outlineViewPr>
    <p:cViewPr>
      <p:scale>
        <a:sx n="33" d="100"/>
        <a:sy n="33" d="100"/>
      </p:scale>
      <p:origin x="0" y="-9240"/>
    </p:cViewPr>
  </p:outlineViewPr>
  <p:notesTextViewPr>
    <p:cViewPr>
      <p:scale>
        <a:sx n="3" d="2"/>
        <a:sy n="3" d="2"/>
      </p:scale>
      <p:origin x="0" y="0"/>
    </p:cViewPr>
  </p:notesTextViewPr>
  <p:sorterViewPr>
    <p:cViewPr>
      <p:scale>
        <a:sx n="50" d="100"/>
        <a:sy n="50" d="100"/>
      </p:scale>
      <p:origin x="0" y="0"/>
    </p:cViewPr>
  </p:sorterViewPr>
  <p:notesViewPr>
    <p:cSldViewPr showGuides="1">
      <p:cViewPr>
        <p:scale>
          <a:sx n="200" d="100"/>
          <a:sy n="200" d="100"/>
        </p:scale>
        <p:origin x="1308" y="-300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commentAuthors" Target="commentAuthors.xml"/><Relationship Id="rId47"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D0CB2F-F0BF-435A-A27A-2EC15087F634}" type="datetime8">
              <a:rPr lang="en-US" smtClean="0">
                <a:latin typeface="Segoe UI" pitchFamily="34" charset="0"/>
              </a:rPr>
              <a:t>5/16/2021 10:09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D18B56EA-E28F-4F92-9F16-7A6F2501B303}" type="datetime8">
              <a:rPr lang="en-US" smtClean="0"/>
              <a:t>5/16/2021 10:09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fld id="{D18B56EA-E28F-4F92-9F16-7A6F2501B303}" type="datetime8">
              <a:rPr lang="en-US" smtClean="0"/>
              <a:t>5/16/2021 10:09 AM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1</a:t>
            </a:fld>
            <a:endParaRPr lang="en-US" dirty="0"/>
          </a:p>
        </p:txBody>
      </p:sp>
    </p:spTree>
    <p:extLst>
      <p:ext uri="{BB962C8B-B14F-4D97-AF65-F5344CB8AC3E}">
        <p14:creationId xmlns:p14="http://schemas.microsoft.com/office/powerpoint/2010/main" val="655754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774699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774699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5/16/2021 10:09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1332381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Microsoft Envision</a:t>
            </a:r>
          </a:p>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5A2D088-BDBD-41A5-ADCE-5C6A4DC08057}" type="datetime8">
              <a:rPr lang="en-US" smtClean="0"/>
              <a:t>5/16/2021 10:09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60067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538672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835116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731611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Envision</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943995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96029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814550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476395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050967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516023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4076443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Envision</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722580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8944246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184358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453844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268123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41812634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Envision</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04224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rtl="0" fontAlgn="ctr">
              <a:spcBef>
                <a:spcPts val="0"/>
              </a:spcBef>
              <a:spcAft>
                <a:spcPts val="0"/>
              </a:spcAft>
              <a:buFont typeface="Arial" panose="020B0604020202020204" pitchFamily="34" charset="0"/>
              <a:buChar char="•"/>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461697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933198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7815763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Envision</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39661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885722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017901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7468799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105601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Envision</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5/16/2021 10:09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396614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Microsoft Ready - Editable">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2" name="TextBox 1">
            <a:extLst>
              <a:ext uri="{FF2B5EF4-FFF2-40B4-BE49-F238E27FC236}">
                <a16:creationId xmlns:a16="http://schemas.microsoft.com/office/drawing/2014/main" id="{056C9DEE-6F0F-4952-B2B1-A47AFA7F3DE1}"/>
              </a:ext>
            </a:extLst>
          </p:cNvPr>
          <p:cNvSpPr txBox="1"/>
          <p:nvPr userDrawn="1"/>
        </p:nvSpPr>
        <p:spPr>
          <a:xfrm>
            <a:off x="225812" y="2678502"/>
            <a:ext cx="5957272"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Microsoft Ready to</a:t>
            </a:r>
          </a:p>
        </p:txBody>
      </p:sp>
      <p:sp>
        <p:nvSpPr>
          <p:cNvPr id="5" name="Text Placeholder 4">
            <a:extLst>
              <a:ext uri="{FF2B5EF4-FFF2-40B4-BE49-F238E27FC236}">
                <a16:creationId xmlns:a16="http://schemas.microsoft.com/office/drawing/2014/main" id="{65CD16D0-030B-4E01-8C7E-8FA7B612BB85}"/>
              </a:ext>
            </a:extLst>
          </p:cNvPr>
          <p:cNvSpPr>
            <a:spLocks noGrp="1"/>
          </p:cNvSpPr>
          <p:nvPr>
            <p:ph type="body" sz="quarter" idx="10" hasCustomPrompt="1"/>
          </p:nvPr>
        </p:nvSpPr>
        <p:spPr>
          <a:xfrm>
            <a:off x="5741374" y="1877851"/>
            <a:ext cx="6400800" cy="1042416"/>
          </a:xfrm>
        </p:spPr>
        <p:txBody>
          <a:bodyPr lIns="182880" tIns="146304" rIns="182880" bIns="146304"/>
          <a:lstStyle>
            <a:lvl1pPr marL="0" indent="0">
              <a:buNone/>
              <a:defRPr sz="5400"/>
            </a:lvl1pPr>
          </a:lstStyle>
          <a:p>
            <a:pPr lvl="0"/>
            <a:r>
              <a:rPr lang="en-US" dirty="0"/>
              <a:t>&lt;theme word here&gt;</a:t>
            </a:r>
          </a:p>
        </p:txBody>
      </p:sp>
      <p:sp>
        <p:nvSpPr>
          <p:cNvPr id="13" name="Text Placeholder 4">
            <a:extLst>
              <a:ext uri="{FF2B5EF4-FFF2-40B4-BE49-F238E27FC236}">
                <a16:creationId xmlns:a16="http://schemas.microsoft.com/office/drawing/2014/main" id="{8EA71668-2A88-4115-853E-BEC05FB59E72}"/>
              </a:ext>
            </a:extLst>
          </p:cNvPr>
          <p:cNvSpPr>
            <a:spLocks noGrp="1"/>
          </p:cNvSpPr>
          <p:nvPr>
            <p:ph type="body" sz="quarter" idx="11" hasCustomPrompt="1"/>
          </p:nvPr>
        </p:nvSpPr>
        <p:spPr>
          <a:xfrm>
            <a:off x="5741374" y="4281699"/>
            <a:ext cx="6400800" cy="1043363"/>
          </a:xfrm>
        </p:spPr>
        <p:txBody>
          <a:bodyPr lIns="182880" tIns="146304" rIns="182880" bIns="146304"/>
          <a:lstStyle>
            <a:lvl1pPr marL="0" indent="0">
              <a:buNone/>
              <a:defRPr sz="5400"/>
            </a:lvl1pPr>
          </a:lstStyle>
          <a:p>
            <a:pPr lvl="0"/>
            <a:r>
              <a:rPr lang="en-US" dirty="0"/>
              <a:t>&lt;theme word here&gt;</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206148" y="3480100"/>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15" name="Text Placeholder 4">
            <a:extLst>
              <a:ext uri="{FF2B5EF4-FFF2-40B4-BE49-F238E27FC236}">
                <a16:creationId xmlns:a16="http://schemas.microsoft.com/office/drawing/2014/main" id="{46AE5335-01B3-4932-AE7C-C7409C947F67}"/>
              </a:ext>
            </a:extLst>
          </p:cNvPr>
          <p:cNvSpPr>
            <a:spLocks noGrp="1"/>
          </p:cNvSpPr>
          <p:nvPr>
            <p:ph type="body" sz="quarter" idx="12" hasCustomPrompt="1"/>
          </p:nvPr>
        </p:nvSpPr>
        <p:spPr>
          <a:xfrm>
            <a:off x="5741374" y="3480100"/>
            <a:ext cx="6400800" cy="1043363"/>
          </a:xfrm>
        </p:spPr>
        <p:txBody>
          <a:bodyPr lIns="182880" tIns="146304" rIns="182880" bIns="146304"/>
          <a:lstStyle>
            <a:lvl1pPr marL="0" indent="0">
              <a:buNone/>
              <a:defRPr sz="5400"/>
            </a:lvl1pPr>
          </a:lstStyle>
          <a:p>
            <a:pPr lvl="0"/>
            <a:r>
              <a:rPr lang="en-US" dirty="0"/>
              <a:t>&lt;theme word here&gt;</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741374" y="2678502"/>
            <a:ext cx="5644366"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keep transforming</a:t>
            </a:r>
          </a:p>
        </p:txBody>
      </p:sp>
      <p:sp>
        <p:nvSpPr>
          <p:cNvPr id="17" name="TextBox 16">
            <a:extLst>
              <a:ext uri="{FF2B5EF4-FFF2-40B4-BE49-F238E27FC236}">
                <a16:creationId xmlns:a16="http://schemas.microsoft.com/office/drawing/2014/main" id="{08D9541E-22DB-4D52-8181-A1AA5720B347}"/>
              </a:ext>
            </a:extLst>
          </p:cNvPr>
          <p:cNvSpPr txBox="1"/>
          <p:nvPr userDrawn="1"/>
        </p:nvSpPr>
        <p:spPr>
          <a:xfrm>
            <a:off x="206148" y="1076253"/>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18" name="Text Placeholder 4">
            <a:extLst>
              <a:ext uri="{FF2B5EF4-FFF2-40B4-BE49-F238E27FC236}">
                <a16:creationId xmlns:a16="http://schemas.microsoft.com/office/drawing/2014/main" id="{15DD86FF-CF8D-4D5A-97BA-7526A8303C36}"/>
              </a:ext>
            </a:extLst>
          </p:cNvPr>
          <p:cNvSpPr>
            <a:spLocks noGrp="1"/>
          </p:cNvSpPr>
          <p:nvPr>
            <p:ph type="body" sz="quarter" idx="13" hasCustomPrompt="1"/>
          </p:nvPr>
        </p:nvSpPr>
        <p:spPr>
          <a:xfrm>
            <a:off x="5741374" y="1076253"/>
            <a:ext cx="6400800" cy="1043363"/>
          </a:xfrm>
        </p:spPr>
        <p:txBody>
          <a:bodyPr lIns="182880" tIns="146304" rIns="182880" bIns="146304"/>
          <a:lstStyle>
            <a:lvl1pPr marL="0" indent="0">
              <a:buNone/>
              <a:defRPr sz="5400"/>
            </a:lvl1pPr>
          </a:lstStyle>
          <a:p>
            <a:pPr lvl="0"/>
            <a:r>
              <a:rPr lang="en-US" dirty="0"/>
              <a:t>&lt;theme word here&gt;</a:t>
            </a:r>
          </a:p>
        </p:txBody>
      </p:sp>
      <p:sp>
        <p:nvSpPr>
          <p:cNvPr id="19" name="TextBox 18">
            <a:extLst>
              <a:ext uri="{FF2B5EF4-FFF2-40B4-BE49-F238E27FC236}">
                <a16:creationId xmlns:a16="http://schemas.microsoft.com/office/drawing/2014/main" id="{01931529-E991-4DB3-B887-1383B877392A}"/>
              </a:ext>
            </a:extLst>
          </p:cNvPr>
          <p:cNvSpPr txBox="1"/>
          <p:nvPr userDrawn="1"/>
        </p:nvSpPr>
        <p:spPr>
          <a:xfrm>
            <a:off x="206148" y="1876904"/>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20" name="TextBox 19">
            <a:extLst>
              <a:ext uri="{FF2B5EF4-FFF2-40B4-BE49-F238E27FC236}">
                <a16:creationId xmlns:a16="http://schemas.microsoft.com/office/drawing/2014/main" id="{C6B98947-DEBB-40AF-8C56-C6A65155B05A}"/>
              </a:ext>
            </a:extLst>
          </p:cNvPr>
          <p:cNvSpPr txBox="1"/>
          <p:nvPr userDrawn="1"/>
        </p:nvSpPr>
        <p:spPr>
          <a:xfrm>
            <a:off x="206148" y="4281699"/>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grpSp>
        <p:nvGrpSpPr>
          <p:cNvPr id="21" name="Group 20">
            <a:extLst>
              <a:ext uri="{FF2B5EF4-FFF2-40B4-BE49-F238E27FC236}">
                <a16:creationId xmlns:a16="http://schemas.microsoft.com/office/drawing/2014/main" id="{401AB3B0-9D9C-4DCF-AD0D-97258F1220DE}"/>
              </a:ext>
            </a:extLst>
          </p:cNvPr>
          <p:cNvGrpSpPr/>
          <p:nvPr userDrawn="1"/>
        </p:nvGrpSpPr>
        <p:grpSpPr>
          <a:xfrm>
            <a:off x="7490063" y="6118886"/>
            <a:ext cx="4722575" cy="627864"/>
            <a:chOff x="274638" y="4554931"/>
            <a:chExt cx="4722575" cy="627864"/>
          </a:xfrm>
        </p:grpSpPr>
        <p:sp>
          <p:nvSpPr>
            <p:cNvPr id="22" name="TextBox 21">
              <a:extLst>
                <a:ext uri="{FF2B5EF4-FFF2-40B4-BE49-F238E27FC236}">
                  <a16:creationId xmlns:a16="http://schemas.microsoft.com/office/drawing/2014/main" id="{A51D9E96-E652-43D7-AD1D-25CF06E38D9D}"/>
                </a:ext>
              </a:extLst>
            </p:cNvPr>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Seattle, WA	Jan 29–Feb 2, 2018</a:t>
              </a:r>
            </a:p>
          </p:txBody>
        </p:sp>
        <p:cxnSp>
          <p:nvCxnSpPr>
            <p:cNvPr id="23" name="Straight Connector 22">
              <a:extLst>
                <a:ext uri="{FF2B5EF4-FFF2-40B4-BE49-F238E27FC236}">
                  <a16:creationId xmlns:a16="http://schemas.microsoft.com/office/drawing/2014/main" id="{E10FA7F9-9C23-492E-BC3D-96F67220A1CC}"/>
                </a:ext>
              </a:extLst>
            </p:cNvPr>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63910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alkin Microsoft Ready - Generic">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grpSp>
        <p:nvGrpSpPr>
          <p:cNvPr id="12" name="Group 11"/>
          <p:cNvGrpSpPr/>
          <p:nvPr userDrawn="1"/>
        </p:nvGrpSpPr>
        <p:grpSpPr>
          <a:xfrm>
            <a:off x="7490063" y="6118886"/>
            <a:ext cx="4722575" cy="627864"/>
            <a:chOff x="274638" y="4554931"/>
            <a:chExt cx="4722575" cy="627864"/>
          </a:xfrm>
        </p:grpSpPr>
        <p:sp>
          <p:nvSpPr>
            <p:cNvPr id="7" name="TextBox 6"/>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Seattle, WA	Jan 29–Feb 2, 2018</a:t>
              </a:r>
            </a:p>
          </p:txBody>
        </p:sp>
        <p:cxnSp>
          <p:nvCxnSpPr>
            <p:cNvPr id="10" name="Straight Connector 9"/>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5812" y="2678502"/>
            <a:ext cx="11266674"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Microsoft Ready to keep transforming</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5026089" y="3480100"/>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dirty="0">
                <a:gradFill>
                  <a:gsLst>
                    <a:gs pos="2917">
                      <a:schemeClr val="tx1"/>
                    </a:gs>
                    <a:gs pos="30000">
                      <a:schemeClr val="tx1"/>
                    </a:gs>
                  </a:gsLst>
                  <a:lin ang="5400000" scaled="0"/>
                </a:gradFill>
                <a:latin typeface="+mj-lt"/>
              </a:rPr>
              <a:t>to grow </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5026089" y="4281699"/>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dirty="0">
                <a:gradFill>
                  <a:gsLst>
                    <a:gs pos="2917">
                      <a:schemeClr val="tx1"/>
                    </a:gs>
                    <a:gs pos="30000">
                      <a:schemeClr val="tx1"/>
                    </a:gs>
                  </a:gsLst>
                  <a:lin ang="5400000" scaled="0"/>
                </a:gradFill>
                <a:latin typeface="+mj-lt"/>
              </a:rPr>
              <a:t>to succeed</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026089" y="1876904"/>
            <a:ext cx="2582630"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to learn</a:t>
            </a:r>
          </a:p>
        </p:txBody>
      </p:sp>
      <p:sp>
        <p:nvSpPr>
          <p:cNvPr id="13" name="TextBox 12">
            <a:extLst>
              <a:ext uri="{FF2B5EF4-FFF2-40B4-BE49-F238E27FC236}">
                <a16:creationId xmlns:a16="http://schemas.microsoft.com/office/drawing/2014/main" id="{AA75F147-F187-406F-B1C7-8708AB3B7EBF}"/>
              </a:ext>
            </a:extLst>
          </p:cNvPr>
          <p:cNvSpPr txBox="1"/>
          <p:nvPr userDrawn="1"/>
        </p:nvSpPr>
        <p:spPr>
          <a:xfrm>
            <a:off x="5026089" y="1076253"/>
            <a:ext cx="3014864"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to dream</a:t>
            </a:r>
          </a:p>
        </p:txBody>
      </p:sp>
    </p:spTree>
    <p:extLst>
      <p:ext uri="{BB962C8B-B14F-4D97-AF65-F5344CB8AC3E}">
        <p14:creationId xmlns:p14="http://schemas.microsoft.com/office/powerpoint/2010/main" val="34550102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7" name="Text Placeholder 16"/>
          <p:cNvSpPr>
            <a:spLocks noGrp="1"/>
          </p:cNvSpPr>
          <p:nvPr>
            <p:ph type="body" sz="quarter" idx="13" hasCustomPrompt="1"/>
          </p:nvPr>
        </p:nvSpPr>
        <p:spPr>
          <a:xfrm>
            <a:off x="8506905" y="294304"/>
            <a:ext cx="3657600" cy="572464"/>
          </a:xfrm>
        </p:spPr>
        <p:txBody>
          <a:bodyPr lIns="182880" tIns="146304" rIns="182880" bIns="146304"/>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Session Code</a:t>
            </a:r>
          </a:p>
        </p:txBody>
      </p:sp>
      <p:sp>
        <p:nvSpPr>
          <p:cNvPr id="8" name="Text Placeholder 16"/>
          <p:cNvSpPr>
            <a:spLocks noGrp="1"/>
          </p:cNvSpPr>
          <p:nvPr>
            <p:ph type="body" sz="quarter" idx="14" hasCustomPrompt="1"/>
          </p:nvPr>
        </p:nvSpPr>
        <p:spPr>
          <a:xfrm>
            <a:off x="274703" y="6122305"/>
            <a:ext cx="3657600" cy="572464"/>
          </a:xfrm>
        </p:spPr>
        <p:txBody>
          <a:bodyPr lIns="182880" tIns="146304" rIns="182880" bIns="146304" anchor="b"/>
          <a:lstStyle>
            <a:lvl1pPr marL="0" indent="0" algn="l">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Yammer hashtag</a:t>
            </a:r>
          </a:p>
        </p:txBody>
      </p:sp>
    </p:spTree>
    <p:extLst>
      <p:ext uri="{BB962C8B-B14F-4D97-AF65-F5344CB8AC3E}">
        <p14:creationId xmlns:p14="http://schemas.microsoft.com/office/powerpoint/2010/main" val="38678132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solidFill>
                  <a:srgbClr val="7030A0"/>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1319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578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a:t>Edit Master text styles</a:t>
            </a:r>
          </a:p>
          <a:p>
            <a:pPr marL="514350" marR="0" lvl="1" indent="-514350" algn="l" defTabSz="932742" rtl="0" eaLnBrk="1" fontAlgn="auto" latinLnBrk="0" hangingPunct="1">
              <a:lnSpc>
                <a:spcPct val="90000"/>
              </a:lnSpc>
              <a:spcBef>
                <a:spcPts val="1224"/>
              </a:spcBef>
              <a:spcAft>
                <a:spcPts val="0"/>
              </a:spcAft>
              <a:buClr>
                <a:schemeClr val="tx1"/>
              </a:buClr>
              <a:buSzPct val="90000"/>
              <a:tabLst/>
            </a:pPr>
            <a:r>
              <a:rPr lang="en-US"/>
              <a:t>Second level</a:t>
            </a:r>
          </a:p>
          <a:p>
            <a:pPr marL="514350" marR="0" lvl="2" indent="-514350" algn="l" defTabSz="932742" rtl="0" eaLnBrk="1" fontAlgn="auto" latinLnBrk="0" hangingPunct="1">
              <a:lnSpc>
                <a:spcPct val="90000"/>
              </a:lnSpc>
              <a:spcBef>
                <a:spcPts val="1224"/>
              </a:spcBef>
              <a:spcAft>
                <a:spcPts val="0"/>
              </a:spcAft>
              <a:buClr>
                <a:schemeClr val="tx1"/>
              </a:buClr>
              <a:buSzPct val="90000"/>
              <a:tabLst/>
            </a:pPr>
            <a:r>
              <a:rPr lang="en-US"/>
              <a:t>Third level</a:t>
            </a:r>
          </a:p>
          <a:p>
            <a:pPr marL="514350" marR="0" lvl="3" indent="-514350" algn="l" defTabSz="932742" rtl="0" eaLnBrk="1" fontAlgn="auto" latinLnBrk="0" hangingPunct="1">
              <a:lnSpc>
                <a:spcPct val="90000"/>
              </a:lnSpc>
              <a:spcBef>
                <a:spcPts val="1224"/>
              </a:spcBef>
              <a:spcAft>
                <a:spcPts val="0"/>
              </a:spcAft>
              <a:buClr>
                <a:schemeClr val="tx1"/>
              </a:buClr>
              <a:buSzPct val="90000"/>
              <a:tabLst/>
            </a:pPr>
            <a:r>
              <a:rPr lang="en-US"/>
              <a:t>Fourth level</a:t>
            </a:r>
          </a:p>
          <a:p>
            <a:pPr marL="514350" marR="0" lvl="4" indent="-514350" algn="l" defTabSz="932742" rtl="0" eaLnBrk="1" fontAlgn="auto" latinLnBrk="0" hangingPunct="1">
              <a:lnSpc>
                <a:spcPct val="90000"/>
              </a:lnSpc>
              <a:spcBef>
                <a:spcPts val="1224"/>
              </a:spcBef>
              <a:spcAft>
                <a:spcPts val="0"/>
              </a:spcAft>
              <a:buClr>
                <a:schemeClr val="tx1"/>
              </a:buClr>
              <a:buSzPct val="90000"/>
              <a:tabLst/>
            </a:pPr>
            <a:r>
              <a:rPr lang="en-US"/>
              <a:t>Fifth level</a:t>
            </a:r>
            <a:endParaRPr lang="en-US" dirty="0"/>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88636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Edit Master text styles</a:t>
            </a:r>
          </a:p>
          <a:p>
            <a:pPr marL="231775" marR="0" lvl="1"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Second level</a:t>
            </a:r>
          </a:p>
          <a:p>
            <a:pPr marL="231775" marR="0" lvl="2"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Third level</a:t>
            </a:r>
          </a:p>
          <a:p>
            <a:pPr marL="231775" marR="0" lvl="3"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Fourth level</a:t>
            </a:r>
          </a:p>
          <a:p>
            <a:pPr marL="231775" marR="0" lvl="4"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Fifth level</a:t>
            </a:r>
            <a:endParaRPr lang="en-US" dirty="0"/>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09193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925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5919933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280903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618636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138322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979381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42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10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90384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Confidentiality slide</a:t>
            </a:r>
          </a:p>
        </p:txBody>
      </p:sp>
      <p:grpSp>
        <p:nvGrpSpPr>
          <p:cNvPr id="17" name="Group 16"/>
          <p:cNvGrpSpPr/>
          <p:nvPr userDrawn="1"/>
        </p:nvGrpSpPr>
        <p:grpSpPr>
          <a:xfrm>
            <a:off x="1041241" y="2336980"/>
            <a:ext cx="10455312" cy="10297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dirty="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641999" y="4490905"/>
            <a:ext cx="11152477" cy="2206758"/>
          </a:xfrm>
          <a:prstGeom prst="rect">
            <a:avLst/>
          </a:prstGeom>
          <a:noFill/>
        </p:spPr>
        <p:txBody>
          <a:bodyPr wrap="none" lIns="182880" tIns="146304" rIns="182880" bIns="146304" rtlCol="0" anchor="ctr">
            <a:spAutoFit/>
          </a:bodyPr>
          <a:lstStyle/>
          <a:p>
            <a:pPr algn="ctr">
              <a:lnSpc>
                <a:spcPct val="90000"/>
              </a:lnSpc>
              <a:spcBef>
                <a:spcPts val="1200"/>
              </a:spcBef>
              <a:spcAft>
                <a:spcPts val="600"/>
              </a:spcAft>
            </a:pPr>
            <a:r>
              <a:rPr lang="en-US" sz="2200" dirty="0">
                <a:gradFill>
                  <a:gsLst>
                    <a:gs pos="2917">
                      <a:schemeClr val="tx1"/>
                    </a:gs>
                    <a:gs pos="30000">
                      <a:schemeClr val="tx1"/>
                    </a:gs>
                  </a:gsLst>
                  <a:lin ang="5400000" scaled="0"/>
                </a:gradFill>
              </a:rPr>
              <a:t>Microsoft Ready content is </a:t>
            </a: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algn="ctr">
              <a:lnSpc>
                <a:spcPct val="90000"/>
              </a:lnSpc>
              <a:spcBef>
                <a:spcPts val="1200"/>
              </a:spcBef>
              <a:spcAft>
                <a:spcPts val="600"/>
              </a:spcAft>
            </a:pP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dirty="0">
                <a:gradFill>
                  <a:gsLst>
                    <a:gs pos="2917">
                      <a:schemeClr val="tx1"/>
                    </a:gs>
                    <a:gs pos="30000">
                      <a:schemeClr val="tx1"/>
                    </a:gs>
                  </a:gsLst>
                  <a:lin ang="5400000" scaled="0"/>
                </a:gradFill>
              </a:rPr>
              <a:t>post Microsoft Ready content to any blogs or external websites</a:t>
            </a:r>
          </a:p>
          <a:p>
            <a:pPr algn="ctr">
              <a:lnSpc>
                <a:spcPct val="90000"/>
              </a:lnSpc>
              <a:spcBef>
                <a:spcPts val="1200"/>
              </a:spcBef>
              <a:spcAft>
                <a:spcPts val="600"/>
              </a:spcAft>
            </a:pP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dirty="0">
                <a:gradFill>
                  <a:gsLst>
                    <a:gs pos="2917">
                      <a:schemeClr val="tx1"/>
                    </a:gs>
                    <a:gs pos="30000">
                      <a:schemeClr val="tx1"/>
                    </a:gs>
                  </a:gsLst>
                  <a:lin ang="5400000" scaled="0"/>
                </a:gradFill>
              </a:rPr>
              <a:t>take photos or video of sessions or slides throughout the Microsoft Ready event</a:t>
            </a:r>
          </a:p>
          <a:p>
            <a:pPr algn="ctr">
              <a:lnSpc>
                <a:spcPct val="90000"/>
              </a:lnSpc>
              <a:spcBef>
                <a:spcPts val="1200"/>
              </a:spcBef>
              <a:spcAft>
                <a:spcPts val="600"/>
              </a:spcAft>
            </a:pPr>
            <a:r>
              <a:rPr lang="en-US" sz="2200" dirty="0">
                <a:gradFill>
                  <a:gsLst>
                    <a:gs pos="2917">
                      <a:schemeClr val="tx1"/>
                    </a:gs>
                    <a:gs pos="30000">
                      <a:schemeClr val="tx1"/>
                    </a:gs>
                  </a:gsLst>
                  <a:lin ang="5400000" scaled="0"/>
                </a:gradFill>
              </a:rPr>
              <a:t>Content will be available to internal audiences on-demand post-event</a:t>
            </a:r>
          </a:p>
        </p:txBody>
      </p:sp>
    </p:spTree>
    <p:extLst>
      <p:ext uri="{BB962C8B-B14F-4D97-AF65-F5344CB8AC3E}">
        <p14:creationId xmlns:p14="http://schemas.microsoft.com/office/powerpoint/2010/main" val="20218260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277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Tree>
    <p:extLst>
      <p:ext uri="{BB962C8B-B14F-4D97-AF65-F5344CB8AC3E}">
        <p14:creationId xmlns:p14="http://schemas.microsoft.com/office/powerpoint/2010/main" val="39441102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381127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7" name="Text Placeholder 16"/>
          <p:cNvSpPr>
            <a:spLocks noGrp="1"/>
          </p:cNvSpPr>
          <p:nvPr>
            <p:ph type="body" sz="quarter" idx="13" hasCustomPrompt="1"/>
          </p:nvPr>
        </p:nvSpPr>
        <p:spPr>
          <a:xfrm>
            <a:off x="8506905" y="294304"/>
            <a:ext cx="3657600" cy="572464"/>
          </a:xfrm>
        </p:spPr>
        <p:txBody>
          <a:bodyPr lIns="182880" tIns="146304" rIns="182880" bIns="146304"/>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Session Code</a:t>
            </a:r>
          </a:p>
        </p:txBody>
      </p:sp>
      <p:sp>
        <p:nvSpPr>
          <p:cNvPr id="8" name="Text Placeholder 16"/>
          <p:cNvSpPr>
            <a:spLocks noGrp="1"/>
          </p:cNvSpPr>
          <p:nvPr>
            <p:ph type="body" sz="quarter" idx="14" hasCustomPrompt="1"/>
          </p:nvPr>
        </p:nvSpPr>
        <p:spPr>
          <a:xfrm>
            <a:off x="274703" y="6122305"/>
            <a:ext cx="3657600" cy="572464"/>
          </a:xfrm>
        </p:spPr>
        <p:txBody>
          <a:bodyPr lIns="182880" tIns="146304" rIns="182880" bIns="146304" anchor="b"/>
          <a:lstStyle>
            <a:lvl1pPr marL="0" indent="0" algn="l">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Yammer hashtag</a:t>
            </a:r>
          </a:p>
        </p:txBody>
      </p:sp>
    </p:spTree>
    <p:extLst>
      <p:ext uri="{BB962C8B-B14F-4D97-AF65-F5344CB8AC3E}">
        <p14:creationId xmlns:p14="http://schemas.microsoft.com/office/powerpoint/2010/main" val="40986479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757024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sz="quarter" idx="10"/>
          </p:nvPr>
        </p:nvSpPr>
        <p:spPr>
          <a:xfrm>
            <a:off x="274702" y="1211287"/>
            <a:ext cx="11888787" cy="54848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232157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dirty="0"/>
              <a:t>Click to edit Master text styles</a:t>
            </a:r>
          </a:p>
          <a:p>
            <a:pPr marL="712788" marR="0" lvl="1" indent="-457200" algn="l" defTabSz="932742" rtl="0" eaLnBrk="1" fontAlgn="auto" latinLnBrk="0" hangingPunct="1">
              <a:lnSpc>
                <a:spcPct val="90000"/>
              </a:lnSpc>
              <a:spcBef>
                <a:spcPct val="20000"/>
              </a:spcBef>
              <a:spcAft>
                <a:spcPts val="0"/>
              </a:spcAft>
              <a:buClrTx/>
              <a:buSzPct val="90000"/>
              <a:tabLst/>
            </a:pPr>
            <a:r>
              <a:rPr lang="en-US" dirty="0"/>
              <a:t>Second level</a:t>
            </a:r>
          </a:p>
          <a:p>
            <a:pPr marL="908050" marR="0" lvl="2" indent="-457200" algn="l" defTabSz="932742" rtl="0" eaLnBrk="1" fontAlgn="auto" latinLnBrk="0" hangingPunct="1">
              <a:lnSpc>
                <a:spcPct val="90000"/>
              </a:lnSpc>
              <a:spcBef>
                <a:spcPct val="20000"/>
              </a:spcBef>
              <a:spcAft>
                <a:spcPts val="0"/>
              </a:spcAft>
              <a:buClrTx/>
              <a:buSzPct val="90000"/>
              <a:tabLst/>
            </a:pPr>
            <a:r>
              <a:rPr lang="en-US" dirty="0"/>
              <a:t>Third level</a:t>
            </a:r>
          </a:p>
          <a:p>
            <a:pPr marL="1109662" marR="0" lvl="3" indent="-457200" algn="l" defTabSz="932742" rtl="0" eaLnBrk="1" fontAlgn="auto" latinLnBrk="0" hangingPunct="1">
              <a:lnSpc>
                <a:spcPct val="90000"/>
              </a:lnSpc>
              <a:spcBef>
                <a:spcPct val="20000"/>
              </a:spcBef>
              <a:spcAft>
                <a:spcPts val="0"/>
              </a:spcAft>
              <a:buClrTx/>
              <a:buSzPct val="90000"/>
              <a:tabLst/>
            </a:pPr>
            <a:r>
              <a:rPr lang="en-US" dirty="0"/>
              <a:t>Fourth level</a:t>
            </a:r>
          </a:p>
          <a:p>
            <a:pPr marL="1311275" marR="0" lvl="4" indent="-457200" algn="l" defTabSz="932742" rtl="0" eaLnBrk="1" fontAlgn="auto" latinLnBrk="0" hangingPunct="1">
              <a:lnSpc>
                <a:spcPct val="90000"/>
              </a:lnSpc>
              <a:spcBef>
                <a:spcPct val="20000"/>
              </a:spcBef>
              <a:spcAft>
                <a:spcPts val="0"/>
              </a:spcAft>
              <a:buClrTx/>
              <a:buSzPct val="90000"/>
              <a:tabLst/>
            </a:pPr>
            <a:r>
              <a:rPr lang="en-US" dirty="0"/>
              <a:t>Fifth level</a:t>
            </a:r>
          </a:p>
        </p:txBody>
      </p:sp>
    </p:spTree>
    <p:extLst>
      <p:ext uri="{BB962C8B-B14F-4D97-AF65-F5344CB8AC3E}">
        <p14:creationId xmlns:p14="http://schemas.microsoft.com/office/powerpoint/2010/main" val="195453060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dirty="0"/>
              <a:t>Click to edit Master text styles</a:t>
            </a:r>
          </a:p>
          <a:p>
            <a:pPr marL="427038" marR="0" lvl="1" indent="-17145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Second level</a:t>
            </a:r>
          </a:p>
          <a:p>
            <a:pPr marL="639763" marR="0" lvl="2" indent="-188913"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Third level</a:t>
            </a:r>
          </a:p>
          <a:p>
            <a:pPr marL="828675" marR="0" lvl="3" indent="-176213"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Fourth level</a:t>
            </a:r>
          </a:p>
          <a:p>
            <a:pPr marL="1023938" marR="0" lvl="4" indent="-169863"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Fifth level</a:t>
            </a:r>
          </a:p>
        </p:txBody>
      </p:sp>
    </p:spTree>
    <p:extLst>
      <p:ext uri="{BB962C8B-B14F-4D97-AF65-F5344CB8AC3E}">
        <p14:creationId xmlns:p14="http://schemas.microsoft.com/office/powerpoint/2010/main" val="67965013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68102778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7962452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34050760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2">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745001"/>
            <a:ext cx="11887200" cy="1514261"/>
          </a:xfrm>
          <a:noFill/>
        </p:spPr>
        <p:txBody>
          <a:bodyPr tIns="91440" bIns="91440" anchor="t" anchorCtr="0">
            <a:spAutoFit/>
          </a:bodyPr>
          <a:lstStyle>
            <a:lvl1pPr algn="ctr">
              <a:defRPr sz="96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7440629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0074542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667155633"/>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420015"/>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20585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173767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Tree>
    <p:extLst>
      <p:ext uri="{BB962C8B-B14F-4D97-AF65-F5344CB8AC3E}">
        <p14:creationId xmlns:p14="http://schemas.microsoft.com/office/powerpoint/2010/main" val="40876120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dirty="0"/>
              <a:t>Click to edit Master title style</a:t>
            </a:r>
          </a:p>
        </p:txBody>
      </p:sp>
    </p:spTree>
    <p:extLst>
      <p:ext uri="{BB962C8B-B14F-4D97-AF65-F5344CB8AC3E}">
        <p14:creationId xmlns:p14="http://schemas.microsoft.com/office/powerpoint/2010/main" val="147724681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6" name="Text Placeholder 5"/>
          <p:cNvSpPr>
            <a:spLocks noGrp="1"/>
          </p:cNvSpPr>
          <p:nvPr>
            <p:ph type="body" sz="quarter" idx="10"/>
          </p:nvPr>
        </p:nvSpPr>
        <p:spPr>
          <a:xfrm>
            <a:off x="274638" y="1212850"/>
            <a:ext cx="11887200" cy="2376035"/>
          </a:xfrm>
        </p:spPr>
        <p:txBody>
          <a:bodyPr/>
          <a:lstStyle>
            <a:lvl1pPr marL="0" indent="0">
              <a:buNone/>
              <a:defRPr>
                <a:solidFill>
                  <a:schemeClr val="tx2">
                    <a:lumMod val="50000"/>
                    <a:lumOff val="50000"/>
                  </a:schemeClr>
                </a:solidFill>
              </a:defRPr>
            </a:lvl1pPr>
            <a:lvl2pPr marL="0" indent="0">
              <a:buFontTx/>
              <a:buNone/>
              <a:defRPr sz="3200">
                <a:solidFill>
                  <a:schemeClr val="bg1">
                    <a:lumMod val="85000"/>
                  </a:schemeClr>
                </a:solidFill>
              </a:defRPr>
            </a:lvl2pPr>
            <a:lvl3pPr marL="228600" indent="0">
              <a:buNone/>
              <a:defRPr>
                <a:solidFill>
                  <a:schemeClr val="bg1">
                    <a:lumMod val="85000"/>
                  </a:schemeClr>
                </a:solidFill>
              </a:defRPr>
            </a:lvl3pPr>
            <a:lvl4pPr marL="457200" indent="0">
              <a:buNone/>
              <a:defRPr>
                <a:solidFill>
                  <a:schemeClr val="bg1">
                    <a:lumMod val="85000"/>
                  </a:schemeClr>
                </a:solidFill>
              </a:defRPr>
            </a:lvl4pPr>
            <a:lvl5pPr marL="685800" indent="0">
              <a:buNone/>
              <a:defRPr>
                <a:solidFill>
                  <a:schemeClr val="bg1">
                    <a:lumMod val="8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2808258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Walkin Microsoft Ready - Editable">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2" name="TextBox 1">
            <a:extLst>
              <a:ext uri="{FF2B5EF4-FFF2-40B4-BE49-F238E27FC236}">
                <a16:creationId xmlns:a16="http://schemas.microsoft.com/office/drawing/2014/main" id="{056C9DEE-6F0F-4952-B2B1-A47AFA7F3DE1}"/>
              </a:ext>
            </a:extLst>
          </p:cNvPr>
          <p:cNvSpPr txBox="1"/>
          <p:nvPr userDrawn="1"/>
        </p:nvSpPr>
        <p:spPr>
          <a:xfrm>
            <a:off x="225812" y="2678502"/>
            <a:ext cx="5957272"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Microsoft Ready to</a:t>
            </a:r>
          </a:p>
        </p:txBody>
      </p:sp>
      <p:sp>
        <p:nvSpPr>
          <p:cNvPr id="5" name="Text Placeholder 4">
            <a:extLst>
              <a:ext uri="{FF2B5EF4-FFF2-40B4-BE49-F238E27FC236}">
                <a16:creationId xmlns:a16="http://schemas.microsoft.com/office/drawing/2014/main" id="{65CD16D0-030B-4E01-8C7E-8FA7B612BB85}"/>
              </a:ext>
            </a:extLst>
          </p:cNvPr>
          <p:cNvSpPr>
            <a:spLocks noGrp="1"/>
          </p:cNvSpPr>
          <p:nvPr>
            <p:ph type="body" sz="quarter" idx="10" hasCustomPrompt="1"/>
          </p:nvPr>
        </p:nvSpPr>
        <p:spPr>
          <a:xfrm>
            <a:off x="5741374" y="1877851"/>
            <a:ext cx="6400800" cy="1042416"/>
          </a:xfrm>
        </p:spPr>
        <p:txBody>
          <a:bodyPr lIns="182880" tIns="146304" rIns="182880" bIns="146304"/>
          <a:lstStyle>
            <a:lvl1pPr marL="0" indent="0">
              <a:buNone/>
              <a:defRPr sz="5400"/>
            </a:lvl1pPr>
          </a:lstStyle>
          <a:p>
            <a:pPr lvl="0"/>
            <a:r>
              <a:rPr lang="en-US" dirty="0"/>
              <a:t>&lt;theme word here&gt;</a:t>
            </a:r>
          </a:p>
        </p:txBody>
      </p:sp>
      <p:sp>
        <p:nvSpPr>
          <p:cNvPr id="13" name="Text Placeholder 4">
            <a:extLst>
              <a:ext uri="{FF2B5EF4-FFF2-40B4-BE49-F238E27FC236}">
                <a16:creationId xmlns:a16="http://schemas.microsoft.com/office/drawing/2014/main" id="{8EA71668-2A88-4115-853E-BEC05FB59E72}"/>
              </a:ext>
            </a:extLst>
          </p:cNvPr>
          <p:cNvSpPr>
            <a:spLocks noGrp="1"/>
          </p:cNvSpPr>
          <p:nvPr>
            <p:ph type="body" sz="quarter" idx="11" hasCustomPrompt="1"/>
          </p:nvPr>
        </p:nvSpPr>
        <p:spPr>
          <a:xfrm>
            <a:off x="5741374" y="4281699"/>
            <a:ext cx="6400800" cy="1043363"/>
          </a:xfrm>
        </p:spPr>
        <p:txBody>
          <a:bodyPr lIns="182880" tIns="146304" rIns="182880" bIns="146304"/>
          <a:lstStyle>
            <a:lvl1pPr marL="0" indent="0">
              <a:buNone/>
              <a:defRPr sz="5400"/>
            </a:lvl1pPr>
          </a:lstStyle>
          <a:p>
            <a:pPr lvl="0"/>
            <a:r>
              <a:rPr lang="en-US" dirty="0"/>
              <a:t>&lt;theme word here&gt;</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206148" y="3480100"/>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15" name="Text Placeholder 4">
            <a:extLst>
              <a:ext uri="{FF2B5EF4-FFF2-40B4-BE49-F238E27FC236}">
                <a16:creationId xmlns:a16="http://schemas.microsoft.com/office/drawing/2014/main" id="{46AE5335-01B3-4932-AE7C-C7409C947F67}"/>
              </a:ext>
            </a:extLst>
          </p:cNvPr>
          <p:cNvSpPr>
            <a:spLocks noGrp="1"/>
          </p:cNvSpPr>
          <p:nvPr>
            <p:ph type="body" sz="quarter" idx="12" hasCustomPrompt="1"/>
          </p:nvPr>
        </p:nvSpPr>
        <p:spPr>
          <a:xfrm>
            <a:off x="5741374" y="3480100"/>
            <a:ext cx="6400800" cy="1043363"/>
          </a:xfrm>
        </p:spPr>
        <p:txBody>
          <a:bodyPr lIns="182880" tIns="146304" rIns="182880" bIns="146304"/>
          <a:lstStyle>
            <a:lvl1pPr marL="0" indent="0">
              <a:buNone/>
              <a:defRPr sz="5400"/>
            </a:lvl1pPr>
          </a:lstStyle>
          <a:p>
            <a:pPr lvl="0"/>
            <a:r>
              <a:rPr lang="en-US" dirty="0"/>
              <a:t>&lt;theme word here&gt;</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741374" y="2678502"/>
            <a:ext cx="5644366"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keep transforming</a:t>
            </a:r>
          </a:p>
        </p:txBody>
      </p:sp>
      <p:sp>
        <p:nvSpPr>
          <p:cNvPr id="17" name="TextBox 16">
            <a:extLst>
              <a:ext uri="{FF2B5EF4-FFF2-40B4-BE49-F238E27FC236}">
                <a16:creationId xmlns:a16="http://schemas.microsoft.com/office/drawing/2014/main" id="{08D9541E-22DB-4D52-8181-A1AA5720B347}"/>
              </a:ext>
            </a:extLst>
          </p:cNvPr>
          <p:cNvSpPr txBox="1"/>
          <p:nvPr userDrawn="1"/>
        </p:nvSpPr>
        <p:spPr>
          <a:xfrm>
            <a:off x="206148" y="1076253"/>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18" name="Text Placeholder 4">
            <a:extLst>
              <a:ext uri="{FF2B5EF4-FFF2-40B4-BE49-F238E27FC236}">
                <a16:creationId xmlns:a16="http://schemas.microsoft.com/office/drawing/2014/main" id="{15DD86FF-CF8D-4D5A-97BA-7526A8303C36}"/>
              </a:ext>
            </a:extLst>
          </p:cNvPr>
          <p:cNvSpPr>
            <a:spLocks noGrp="1"/>
          </p:cNvSpPr>
          <p:nvPr>
            <p:ph type="body" sz="quarter" idx="13" hasCustomPrompt="1"/>
          </p:nvPr>
        </p:nvSpPr>
        <p:spPr>
          <a:xfrm>
            <a:off x="5741374" y="1076253"/>
            <a:ext cx="6400800" cy="1043363"/>
          </a:xfrm>
        </p:spPr>
        <p:txBody>
          <a:bodyPr lIns="182880" tIns="146304" rIns="182880" bIns="146304"/>
          <a:lstStyle>
            <a:lvl1pPr marL="0" indent="0">
              <a:buNone/>
              <a:defRPr sz="5400"/>
            </a:lvl1pPr>
          </a:lstStyle>
          <a:p>
            <a:pPr lvl="0"/>
            <a:r>
              <a:rPr lang="en-US" dirty="0"/>
              <a:t>&lt;theme word here&gt;</a:t>
            </a:r>
          </a:p>
        </p:txBody>
      </p:sp>
      <p:sp>
        <p:nvSpPr>
          <p:cNvPr id="19" name="TextBox 18">
            <a:extLst>
              <a:ext uri="{FF2B5EF4-FFF2-40B4-BE49-F238E27FC236}">
                <a16:creationId xmlns:a16="http://schemas.microsoft.com/office/drawing/2014/main" id="{01931529-E991-4DB3-B887-1383B877392A}"/>
              </a:ext>
            </a:extLst>
          </p:cNvPr>
          <p:cNvSpPr txBox="1"/>
          <p:nvPr userDrawn="1"/>
        </p:nvSpPr>
        <p:spPr>
          <a:xfrm>
            <a:off x="206148" y="1876904"/>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20" name="TextBox 19">
            <a:extLst>
              <a:ext uri="{FF2B5EF4-FFF2-40B4-BE49-F238E27FC236}">
                <a16:creationId xmlns:a16="http://schemas.microsoft.com/office/drawing/2014/main" id="{C6B98947-DEBB-40AF-8C56-C6A65155B05A}"/>
              </a:ext>
            </a:extLst>
          </p:cNvPr>
          <p:cNvSpPr txBox="1"/>
          <p:nvPr userDrawn="1"/>
        </p:nvSpPr>
        <p:spPr>
          <a:xfrm>
            <a:off x="206148" y="4281699"/>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grpSp>
        <p:nvGrpSpPr>
          <p:cNvPr id="21" name="Group 20">
            <a:extLst>
              <a:ext uri="{FF2B5EF4-FFF2-40B4-BE49-F238E27FC236}">
                <a16:creationId xmlns:a16="http://schemas.microsoft.com/office/drawing/2014/main" id="{401AB3B0-9D9C-4DCF-AD0D-97258F1220DE}"/>
              </a:ext>
            </a:extLst>
          </p:cNvPr>
          <p:cNvGrpSpPr/>
          <p:nvPr userDrawn="1"/>
        </p:nvGrpSpPr>
        <p:grpSpPr>
          <a:xfrm>
            <a:off x="7490063" y="6118886"/>
            <a:ext cx="4722575" cy="627864"/>
            <a:chOff x="274638" y="4554931"/>
            <a:chExt cx="4722575" cy="627864"/>
          </a:xfrm>
        </p:grpSpPr>
        <p:sp>
          <p:nvSpPr>
            <p:cNvPr id="22" name="TextBox 21">
              <a:extLst>
                <a:ext uri="{FF2B5EF4-FFF2-40B4-BE49-F238E27FC236}">
                  <a16:creationId xmlns:a16="http://schemas.microsoft.com/office/drawing/2014/main" id="{A51D9E96-E652-43D7-AD1D-25CF06E38D9D}"/>
                </a:ext>
              </a:extLst>
            </p:cNvPr>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Seattle, WA	Jan 29–Feb 2, 2018</a:t>
              </a:r>
            </a:p>
          </p:txBody>
        </p:sp>
        <p:cxnSp>
          <p:nvCxnSpPr>
            <p:cNvPr id="23" name="Straight Connector 22">
              <a:extLst>
                <a:ext uri="{FF2B5EF4-FFF2-40B4-BE49-F238E27FC236}">
                  <a16:creationId xmlns:a16="http://schemas.microsoft.com/office/drawing/2014/main" id="{E10FA7F9-9C23-492E-BC3D-96F67220A1CC}"/>
                </a:ext>
              </a:extLst>
            </p:cNvPr>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29561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Walkin Microsoft Ready - Generic">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grpSp>
        <p:nvGrpSpPr>
          <p:cNvPr id="12" name="Group 11"/>
          <p:cNvGrpSpPr/>
          <p:nvPr userDrawn="1"/>
        </p:nvGrpSpPr>
        <p:grpSpPr>
          <a:xfrm>
            <a:off x="7490063" y="6118886"/>
            <a:ext cx="4722575" cy="627864"/>
            <a:chOff x="274638" y="4554931"/>
            <a:chExt cx="4722575" cy="627864"/>
          </a:xfrm>
        </p:grpSpPr>
        <p:sp>
          <p:nvSpPr>
            <p:cNvPr id="7" name="TextBox 6"/>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Seattle, WA	Jan 29–Feb 2, 2018</a:t>
              </a:r>
            </a:p>
          </p:txBody>
        </p:sp>
        <p:cxnSp>
          <p:nvCxnSpPr>
            <p:cNvPr id="10" name="Straight Connector 9"/>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5812" y="2678502"/>
            <a:ext cx="11266674"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Microsoft Ready to keep transforming</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5026089" y="3480100"/>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dirty="0">
                <a:gradFill>
                  <a:gsLst>
                    <a:gs pos="2917">
                      <a:schemeClr val="tx1"/>
                    </a:gs>
                    <a:gs pos="30000">
                      <a:schemeClr val="tx1"/>
                    </a:gs>
                  </a:gsLst>
                  <a:lin ang="5400000" scaled="0"/>
                </a:gradFill>
                <a:latin typeface="+mj-lt"/>
              </a:rPr>
              <a:t>to grow </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5026089" y="4281699"/>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dirty="0">
                <a:gradFill>
                  <a:gsLst>
                    <a:gs pos="2917">
                      <a:schemeClr val="tx1"/>
                    </a:gs>
                    <a:gs pos="30000">
                      <a:schemeClr val="tx1"/>
                    </a:gs>
                  </a:gsLst>
                  <a:lin ang="5400000" scaled="0"/>
                </a:gradFill>
                <a:latin typeface="+mj-lt"/>
              </a:rPr>
              <a:t>to succeed</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026089" y="1876904"/>
            <a:ext cx="2582630"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to learn</a:t>
            </a:r>
          </a:p>
        </p:txBody>
      </p:sp>
      <p:sp>
        <p:nvSpPr>
          <p:cNvPr id="13" name="TextBox 12">
            <a:extLst>
              <a:ext uri="{FF2B5EF4-FFF2-40B4-BE49-F238E27FC236}">
                <a16:creationId xmlns:a16="http://schemas.microsoft.com/office/drawing/2014/main" id="{AA75F147-F187-406F-B1C7-8708AB3B7EBF}"/>
              </a:ext>
            </a:extLst>
          </p:cNvPr>
          <p:cNvSpPr txBox="1"/>
          <p:nvPr userDrawn="1"/>
        </p:nvSpPr>
        <p:spPr>
          <a:xfrm>
            <a:off x="5026089" y="1076253"/>
            <a:ext cx="3014864"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to dream</a:t>
            </a:r>
          </a:p>
        </p:txBody>
      </p:sp>
    </p:spTree>
    <p:extLst>
      <p:ext uri="{BB962C8B-B14F-4D97-AF65-F5344CB8AC3E}">
        <p14:creationId xmlns:p14="http://schemas.microsoft.com/office/powerpoint/2010/main" val="5582418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000"/>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1" y="2125678"/>
            <a:ext cx="10058335"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Certification Exam Rapid Training</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7" name="Text Placeholder 16"/>
          <p:cNvSpPr>
            <a:spLocks noGrp="1"/>
          </p:cNvSpPr>
          <p:nvPr>
            <p:ph type="body" sz="quarter" idx="13" hasCustomPrompt="1"/>
          </p:nvPr>
        </p:nvSpPr>
        <p:spPr>
          <a:xfrm>
            <a:off x="8506905" y="294304"/>
            <a:ext cx="3657600" cy="572464"/>
          </a:xfrm>
        </p:spPr>
        <p:txBody>
          <a:bodyPr lIns="182880" tIns="146304" rIns="182880" bIns="146304"/>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AZ-600</a:t>
            </a:r>
          </a:p>
        </p:txBody>
      </p:sp>
      <p:sp>
        <p:nvSpPr>
          <p:cNvPr id="8" name="Text Placeholder 16"/>
          <p:cNvSpPr>
            <a:spLocks noGrp="1"/>
          </p:cNvSpPr>
          <p:nvPr>
            <p:ph type="body" sz="quarter" idx="14" hasCustomPrompt="1"/>
          </p:nvPr>
        </p:nvSpPr>
        <p:spPr>
          <a:xfrm>
            <a:off x="274703" y="6122305"/>
            <a:ext cx="3657600" cy="572464"/>
          </a:xfrm>
        </p:spPr>
        <p:txBody>
          <a:bodyPr lIns="182880" tIns="146304" rIns="182880" bIns="146304" anchor="b"/>
          <a:lstStyle>
            <a:lvl1pPr marL="0" indent="0" algn="l">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Yammer hashtag</a:t>
            </a:r>
          </a:p>
        </p:txBody>
      </p:sp>
    </p:spTree>
    <p:extLst>
      <p:ext uri="{BB962C8B-B14F-4D97-AF65-F5344CB8AC3E}">
        <p14:creationId xmlns:p14="http://schemas.microsoft.com/office/powerpoint/2010/main" val="41120071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39363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224389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a:t>Edit Master text styles</a:t>
            </a:r>
          </a:p>
          <a:p>
            <a:pPr marL="514350" marR="0" lvl="1" indent="-514350" algn="l" defTabSz="932742" rtl="0" eaLnBrk="1" fontAlgn="auto" latinLnBrk="0" hangingPunct="1">
              <a:lnSpc>
                <a:spcPct val="90000"/>
              </a:lnSpc>
              <a:spcBef>
                <a:spcPts val="1224"/>
              </a:spcBef>
              <a:spcAft>
                <a:spcPts val="0"/>
              </a:spcAft>
              <a:buClr>
                <a:schemeClr val="tx1"/>
              </a:buClr>
              <a:buSzPct val="90000"/>
              <a:tabLst/>
            </a:pPr>
            <a:r>
              <a:rPr lang="en-US"/>
              <a:t>Second level</a:t>
            </a:r>
          </a:p>
          <a:p>
            <a:pPr marL="514350" marR="0" lvl="2" indent="-514350" algn="l" defTabSz="932742" rtl="0" eaLnBrk="1" fontAlgn="auto" latinLnBrk="0" hangingPunct="1">
              <a:lnSpc>
                <a:spcPct val="90000"/>
              </a:lnSpc>
              <a:spcBef>
                <a:spcPts val="1224"/>
              </a:spcBef>
              <a:spcAft>
                <a:spcPts val="0"/>
              </a:spcAft>
              <a:buClr>
                <a:schemeClr val="tx1"/>
              </a:buClr>
              <a:buSzPct val="90000"/>
              <a:tabLst/>
            </a:pPr>
            <a:r>
              <a:rPr lang="en-US"/>
              <a:t>Third level</a:t>
            </a:r>
          </a:p>
          <a:p>
            <a:pPr marL="514350" marR="0" lvl="3" indent="-514350" algn="l" defTabSz="932742" rtl="0" eaLnBrk="1" fontAlgn="auto" latinLnBrk="0" hangingPunct="1">
              <a:lnSpc>
                <a:spcPct val="90000"/>
              </a:lnSpc>
              <a:spcBef>
                <a:spcPts val="1224"/>
              </a:spcBef>
              <a:spcAft>
                <a:spcPts val="0"/>
              </a:spcAft>
              <a:buClr>
                <a:schemeClr val="tx1"/>
              </a:buClr>
              <a:buSzPct val="90000"/>
              <a:tabLst/>
            </a:pPr>
            <a:r>
              <a:rPr lang="en-US"/>
              <a:t>Fourth level</a:t>
            </a:r>
          </a:p>
          <a:p>
            <a:pPr marL="514350" marR="0" lvl="4" indent="-514350" algn="l" defTabSz="932742" rtl="0" eaLnBrk="1" fontAlgn="auto" latinLnBrk="0" hangingPunct="1">
              <a:lnSpc>
                <a:spcPct val="90000"/>
              </a:lnSpc>
              <a:spcBef>
                <a:spcPts val="1224"/>
              </a:spcBef>
              <a:spcAft>
                <a:spcPts val="0"/>
              </a:spcAft>
              <a:buClr>
                <a:schemeClr val="tx1"/>
              </a:buClr>
              <a:buSzPct val="90000"/>
              <a:tabLst/>
            </a:pPr>
            <a:r>
              <a:rPr lang="en-US"/>
              <a:t>Fifth level</a:t>
            </a:r>
            <a:endParaRPr lang="en-US" dirty="0"/>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20781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Edit Master text styles</a:t>
            </a:r>
          </a:p>
          <a:p>
            <a:pPr marL="231775" marR="0" lvl="1"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Second level</a:t>
            </a:r>
          </a:p>
          <a:p>
            <a:pPr marL="231775" marR="0" lvl="2"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Third level</a:t>
            </a:r>
          </a:p>
          <a:p>
            <a:pPr marL="231775" marR="0" lvl="3"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Fourth level</a:t>
            </a:r>
          </a:p>
          <a:p>
            <a:pPr marL="231775" marR="0" lvl="4"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Fifth level</a:t>
            </a:r>
            <a:endParaRPr lang="en-US" dirty="0"/>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42260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13712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5943312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3648484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55928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0125096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67502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42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0857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
        <p:nvSpPr>
          <p:cNvPr id="2"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8267752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Confidentiality slide</a:t>
            </a:r>
          </a:p>
        </p:txBody>
      </p:sp>
      <p:grpSp>
        <p:nvGrpSpPr>
          <p:cNvPr id="17" name="Group 16"/>
          <p:cNvGrpSpPr/>
          <p:nvPr userDrawn="1"/>
        </p:nvGrpSpPr>
        <p:grpSpPr>
          <a:xfrm>
            <a:off x="1041241" y="2336980"/>
            <a:ext cx="10455312" cy="10297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dirty="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641999" y="4490905"/>
            <a:ext cx="11152477" cy="2206758"/>
          </a:xfrm>
          <a:prstGeom prst="rect">
            <a:avLst/>
          </a:prstGeom>
          <a:noFill/>
        </p:spPr>
        <p:txBody>
          <a:bodyPr wrap="none" lIns="182880" tIns="146304" rIns="182880" bIns="146304" rtlCol="0" anchor="ctr">
            <a:spAutoFit/>
          </a:bodyPr>
          <a:lstStyle/>
          <a:p>
            <a:pPr algn="ctr">
              <a:lnSpc>
                <a:spcPct val="90000"/>
              </a:lnSpc>
              <a:spcBef>
                <a:spcPts val="1200"/>
              </a:spcBef>
              <a:spcAft>
                <a:spcPts val="600"/>
              </a:spcAft>
            </a:pPr>
            <a:r>
              <a:rPr lang="en-US" sz="2200" dirty="0">
                <a:gradFill>
                  <a:gsLst>
                    <a:gs pos="2917">
                      <a:schemeClr val="tx1"/>
                    </a:gs>
                    <a:gs pos="30000">
                      <a:schemeClr val="tx1"/>
                    </a:gs>
                  </a:gsLst>
                  <a:lin ang="5400000" scaled="0"/>
                </a:gradFill>
              </a:rPr>
              <a:t>Microsoft Ready content is </a:t>
            </a: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algn="ctr">
              <a:lnSpc>
                <a:spcPct val="90000"/>
              </a:lnSpc>
              <a:spcBef>
                <a:spcPts val="1200"/>
              </a:spcBef>
              <a:spcAft>
                <a:spcPts val="600"/>
              </a:spcAft>
            </a:pP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dirty="0">
                <a:gradFill>
                  <a:gsLst>
                    <a:gs pos="2917">
                      <a:schemeClr val="tx1"/>
                    </a:gs>
                    <a:gs pos="30000">
                      <a:schemeClr val="tx1"/>
                    </a:gs>
                  </a:gsLst>
                  <a:lin ang="5400000" scaled="0"/>
                </a:gradFill>
              </a:rPr>
              <a:t>post Microsoft Ready content to any blogs or external websites</a:t>
            </a:r>
          </a:p>
          <a:p>
            <a:pPr algn="ctr">
              <a:lnSpc>
                <a:spcPct val="90000"/>
              </a:lnSpc>
              <a:spcBef>
                <a:spcPts val="1200"/>
              </a:spcBef>
              <a:spcAft>
                <a:spcPts val="600"/>
              </a:spcAft>
            </a:pP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dirty="0">
                <a:gradFill>
                  <a:gsLst>
                    <a:gs pos="2917">
                      <a:schemeClr val="tx1"/>
                    </a:gs>
                    <a:gs pos="30000">
                      <a:schemeClr val="tx1"/>
                    </a:gs>
                  </a:gsLst>
                  <a:lin ang="5400000" scaled="0"/>
                </a:gradFill>
              </a:rPr>
              <a:t>take photos or video of sessions or slides throughout the Microsoft Ready event</a:t>
            </a:r>
          </a:p>
          <a:p>
            <a:pPr algn="ctr">
              <a:lnSpc>
                <a:spcPct val="90000"/>
              </a:lnSpc>
              <a:spcBef>
                <a:spcPts val="1200"/>
              </a:spcBef>
              <a:spcAft>
                <a:spcPts val="600"/>
              </a:spcAft>
            </a:pPr>
            <a:r>
              <a:rPr lang="en-US" sz="2200" dirty="0">
                <a:gradFill>
                  <a:gsLst>
                    <a:gs pos="2917">
                      <a:schemeClr val="tx1"/>
                    </a:gs>
                    <a:gs pos="30000">
                      <a:schemeClr val="tx1"/>
                    </a:gs>
                  </a:gsLst>
                  <a:lin ang="5400000" scaled="0"/>
                </a:gradFill>
              </a:rPr>
              <a:t>Content will be available to internal audiences on-demand post-event</a:t>
            </a:r>
          </a:p>
        </p:txBody>
      </p:sp>
    </p:spTree>
    <p:extLst>
      <p:ext uri="{BB962C8B-B14F-4D97-AF65-F5344CB8AC3E}">
        <p14:creationId xmlns:p14="http://schemas.microsoft.com/office/powerpoint/2010/main" val="106356647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2660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Tree>
    <p:extLst>
      <p:ext uri="{BB962C8B-B14F-4D97-AF65-F5344CB8AC3E}">
        <p14:creationId xmlns:p14="http://schemas.microsoft.com/office/powerpoint/2010/main" val="35697244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229945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6" name="Text Placeholder 5"/>
          <p:cNvSpPr>
            <a:spLocks noGrp="1"/>
          </p:cNvSpPr>
          <p:nvPr>
            <p:ph type="body" sz="quarter" idx="10"/>
          </p:nvPr>
        </p:nvSpPr>
        <p:spPr>
          <a:xfrm>
            <a:off x="274638" y="1212850"/>
            <a:ext cx="11887200" cy="2376035"/>
          </a:xfrm>
        </p:spPr>
        <p:txBody>
          <a:bodyPr/>
          <a:lstStyle>
            <a:lvl1pPr marL="0" indent="0">
              <a:buNone/>
              <a:defRPr>
                <a:solidFill>
                  <a:schemeClr val="tx2">
                    <a:lumMod val="50000"/>
                    <a:lumOff val="50000"/>
                  </a:schemeClr>
                </a:solidFill>
              </a:defRPr>
            </a:lvl1pPr>
            <a:lvl2pPr marL="0" indent="0">
              <a:buFontTx/>
              <a:buNone/>
              <a:defRPr sz="3200">
                <a:solidFill>
                  <a:schemeClr val="bg1">
                    <a:lumMod val="85000"/>
                  </a:schemeClr>
                </a:solidFill>
              </a:defRPr>
            </a:lvl2pPr>
            <a:lvl3pPr marL="228600" indent="0">
              <a:buNone/>
              <a:defRPr>
                <a:solidFill>
                  <a:schemeClr val="bg1">
                    <a:lumMod val="85000"/>
                  </a:schemeClr>
                </a:solidFill>
              </a:defRPr>
            </a:lvl3pPr>
            <a:lvl4pPr marL="457200" indent="0">
              <a:buNone/>
              <a:defRPr>
                <a:solidFill>
                  <a:schemeClr val="bg1">
                    <a:lumMod val="85000"/>
                  </a:schemeClr>
                </a:solidFill>
              </a:defRPr>
            </a:lvl4pPr>
            <a:lvl5pPr marL="685800" indent="0">
              <a:buNone/>
              <a:defRPr>
                <a:solidFill>
                  <a:schemeClr val="bg1">
                    <a:lumMod val="8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724297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userDrawn="1"/>
        </p:nvSpPr>
        <p:spPr bwMode="gray">
          <a:xfrm>
            <a:off x="0" y="5758901"/>
            <a:ext cx="12435840" cy="123562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1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9" name="Picture 8"/>
          <p:cNvPicPr>
            <a:picLocks noChangeAspect="1"/>
          </p:cNvPicPr>
          <p:nvPr userDrawn="1"/>
        </p:nvPicPr>
        <p:blipFill>
          <a:blip r:embed="rId2"/>
          <a:stretch>
            <a:fillRect/>
          </a:stretch>
        </p:blipFill>
        <p:spPr>
          <a:xfrm>
            <a:off x="462280" y="6209084"/>
            <a:ext cx="1456418" cy="310896"/>
          </a:xfrm>
          <a:prstGeom prst="rect">
            <a:avLst/>
          </a:prstGeom>
        </p:spPr>
      </p:pic>
      <p:pic>
        <p:nvPicPr>
          <p:cNvPr id="10" name="Picture 9"/>
          <p:cNvPicPr>
            <a:picLocks noChangeAspect="1"/>
          </p:cNvPicPr>
          <p:nvPr userDrawn="1"/>
        </p:nvPicPr>
        <p:blipFill>
          <a:blip r:embed="rId3"/>
          <a:stretch>
            <a:fillRect/>
          </a:stretch>
        </p:blipFill>
        <p:spPr>
          <a:xfrm>
            <a:off x="-246500" y="1965644"/>
            <a:ext cx="7899548" cy="2148840"/>
          </a:xfrm>
          <a:prstGeom prst="rect">
            <a:avLst/>
          </a:prstGeom>
        </p:spPr>
      </p:pic>
    </p:spTree>
    <p:extLst>
      <p:ext uri="{BB962C8B-B14F-4D97-AF65-F5344CB8AC3E}">
        <p14:creationId xmlns:p14="http://schemas.microsoft.com/office/powerpoint/2010/main" val="15465399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bg bwMode="gray">
      <p:bgPr>
        <a:solidFill>
          <a:schemeClr val="accent1"/>
        </a:solidFill>
        <a:effectLst/>
      </p:bgPr>
    </p:bg>
    <p:spTree>
      <p:nvGrpSpPr>
        <p:cNvPr id="1" name=""/>
        <p:cNvGrpSpPr/>
        <p:nvPr/>
      </p:nvGrpSpPr>
      <p:grpSpPr>
        <a:xfrm>
          <a:off x="0" y="0"/>
          <a:ext cx="0" cy="0"/>
          <a:chOff x="0" y="0"/>
          <a:chExt cx="0" cy="0"/>
        </a:xfrm>
      </p:grpSpPr>
      <p:pic>
        <p:nvPicPr>
          <p:cNvPr id="16" name="Picture 15"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9231" y="6240963"/>
            <a:ext cx="1278510" cy="274137"/>
          </a:xfrm>
          <a:prstGeom prst="rect">
            <a:avLst/>
          </a:prstGeom>
        </p:spPr>
      </p:pic>
      <p:sp>
        <p:nvSpPr>
          <p:cNvPr id="8" name="Title 1"/>
          <p:cNvSpPr>
            <a:spLocks noGrp="1"/>
          </p:cNvSpPr>
          <p:nvPr>
            <p:ph type="title" hasCustomPrompt="1"/>
          </p:nvPr>
        </p:nvSpPr>
        <p:spPr bwMode="white">
          <a:xfrm>
            <a:off x="274702" y="1679645"/>
            <a:ext cx="9143936" cy="1828786"/>
          </a:xfrm>
          <a:noFill/>
        </p:spPr>
        <p:txBody>
          <a:bodyPr lIns="146304" tIns="91440" rIns="146304" bIns="91440" anchor="t" anchorCtr="0"/>
          <a:lstStyle>
            <a:lvl1pPr>
              <a:defRPr sz="5399" spc="-100" baseline="0">
                <a:gradFill>
                  <a:gsLst>
                    <a:gs pos="100000">
                      <a:schemeClr val="tx2"/>
                    </a:gs>
                    <a:gs pos="0">
                      <a:schemeClr val="tx2"/>
                    </a:gs>
                  </a:gsLst>
                  <a:lin ang="5400000" scaled="0"/>
                </a:gradFill>
              </a:defRPr>
            </a:lvl1pPr>
          </a:lstStyle>
          <a:p>
            <a:r>
              <a:rPr lang="en-US"/>
              <a:t>Presentation title</a:t>
            </a:r>
          </a:p>
        </p:txBody>
      </p:sp>
      <p:sp>
        <p:nvSpPr>
          <p:cNvPr id="9" name="Text Placeholder 4"/>
          <p:cNvSpPr>
            <a:spLocks noGrp="1"/>
          </p:cNvSpPr>
          <p:nvPr>
            <p:ph type="body" sz="quarter" idx="12" hasCustomPrompt="1"/>
          </p:nvPr>
        </p:nvSpPr>
        <p:spPr bwMode="white">
          <a:xfrm>
            <a:off x="274702" y="3509753"/>
            <a:ext cx="7315137" cy="1828007"/>
          </a:xfrm>
          <a:noFill/>
        </p:spPr>
        <p:txBody>
          <a:bodyPr lIns="146304" tIns="109728" rIns="146304" bIns="109728">
            <a:noAutofit/>
          </a:bodyPr>
          <a:lstStyle>
            <a:lvl1pPr marL="0" indent="0">
              <a:spcBef>
                <a:spcPts val="0"/>
              </a:spcBef>
              <a:buNone/>
              <a:defRPr sz="3199" spc="0" baseline="0">
                <a:gradFill>
                  <a:gsLst>
                    <a:gs pos="91000">
                      <a:schemeClr val="tx1"/>
                    </a:gs>
                    <a:gs pos="0">
                      <a:schemeClr val="tx1"/>
                    </a:gs>
                  </a:gsLst>
                  <a:lin ang="5400000" scaled="0"/>
                </a:gradFill>
                <a:latin typeface="+mj-lt"/>
              </a:defRPr>
            </a:lvl1pPr>
          </a:lstStyle>
          <a:p>
            <a:pPr lvl="0"/>
            <a:r>
              <a:rPr lang="en-US"/>
              <a:t>Speaker Name</a:t>
            </a:r>
          </a:p>
        </p:txBody>
      </p:sp>
      <p:sp>
        <p:nvSpPr>
          <p:cNvPr id="6" name="Rectangle 5"/>
          <p:cNvSpPr/>
          <p:nvPr userDrawn="1"/>
        </p:nvSpPr>
        <p:spPr bwMode="gray">
          <a:xfrm>
            <a:off x="0" y="5897245"/>
            <a:ext cx="12435840" cy="109728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1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userDrawn="1"/>
        </p:nvPicPr>
        <p:blipFill>
          <a:blip r:embed="rId3"/>
          <a:stretch>
            <a:fillRect/>
          </a:stretch>
        </p:blipFill>
        <p:spPr>
          <a:xfrm>
            <a:off x="370840" y="6294141"/>
            <a:ext cx="1456418" cy="310896"/>
          </a:xfrm>
          <a:prstGeom prst="rect">
            <a:avLst/>
          </a:prstGeom>
        </p:spPr>
      </p:pic>
    </p:spTree>
    <p:extLst>
      <p:ext uri="{BB962C8B-B14F-4D97-AF65-F5344CB8AC3E}">
        <p14:creationId xmlns:p14="http://schemas.microsoft.com/office/powerpoint/2010/main" val="8042992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9" y="1212850"/>
            <a:ext cx="11887200" cy="2096222"/>
          </a:xfrm>
        </p:spPr>
        <p:txBody>
          <a:bodyPr/>
          <a:lstStyle>
            <a:lvl1pPr marL="0" indent="0">
              <a:buNone/>
              <a:defRPr>
                <a:gradFill>
                  <a:gsLst>
                    <a:gs pos="1250">
                      <a:schemeClr val="tx1"/>
                    </a:gs>
                    <a:gs pos="99000">
                      <a:schemeClr val="tx1"/>
                    </a:gs>
                  </a:gsLst>
                  <a:lin ang="5400000" scaled="0"/>
                </a:gradFill>
              </a:defRPr>
            </a:lvl1pPr>
            <a:lvl2pPr marL="0" indent="0">
              <a:buFontTx/>
              <a:buNone/>
              <a:defRPr sz="2400"/>
            </a:lvl2pPr>
            <a:lvl3pPr marL="228557" indent="0">
              <a:buNone/>
              <a:defRPr/>
            </a:lvl3pPr>
            <a:lvl4pPr marL="457112" indent="0">
              <a:buNone/>
              <a:defRPr/>
            </a:lvl4pPr>
            <a:lvl5pPr marL="685669"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790246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092881"/>
          </a:xfrm>
        </p:spPr>
        <p:txBody>
          <a:bodyPr>
            <a:spAutoFit/>
          </a:bodyPr>
          <a:lstStyle>
            <a:lvl1pPr>
              <a:defRPr sz="3999"/>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17805063"/>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40" y="1212850"/>
            <a:ext cx="5486399" cy="1982081"/>
          </a:xfrm>
        </p:spPr>
        <p:txBody>
          <a:bodyPr wrap="square">
            <a:spAutoFit/>
          </a:bodyPr>
          <a:lstStyle>
            <a:lvl1pPr marL="0" indent="0">
              <a:spcBef>
                <a:spcPts val="1224"/>
              </a:spcBef>
              <a:buClr>
                <a:schemeClr val="tx1"/>
              </a:buClr>
              <a:buFont typeface="Wingdings" pitchFamily="2" charset="2"/>
              <a:buNone/>
              <a:defRPr sz="3199"/>
            </a:lvl1pPr>
            <a:lvl2pPr marL="0" indent="0">
              <a:buNone/>
              <a:defRPr sz="2400"/>
            </a:lvl2pPr>
            <a:lvl3pPr marL="231730" indent="0">
              <a:buNone/>
              <a:tabLst/>
              <a:defRPr sz="2000"/>
            </a:lvl3pPr>
            <a:lvl4pPr marL="460287" indent="0">
              <a:buNone/>
              <a:defRPr/>
            </a:lvl4pPr>
            <a:lvl5pPr marL="6856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50"/>
            <a:ext cx="5486399" cy="1982081"/>
          </a:xfrm>
        </p:spPr>
        <p:txBody>
          <a:bodyPr wrap="square">
            <a:spAutoFit/>
          </a:bodyPr>
          <a:lstStyle>
            <a:lvl1pPr marL="0" indent="0">
              <a:spcBef>
                <a:spcPts val="1224"/>
              </a:spcBef>
              <a:buClr>
                <a:schemeClr val="tx1"/>
              </a:buClr>
              <a:buFont typeface="Wingdings" pitchFamily="2" charset="2"/>
              <a:buNone/>
              <a:defRPr sz="3199"/>
            </a:lvl1pPr>
            <a:lvl2pPr marL="0" indent="0">
              <a:buNone/>
              <a:defRPr sz="2400"/>
            </a:lvl2pPr>
            <a:lvl3pPr marL="231730" indent="0">
              <a:buNone/>
              <a:tabLst/>
              <a:defRPr sz="2000"/>
            </a:lvl3pPr>
            <a:lvl4pPr marL="460287" indent="0">
              <a:buNone/>
              <a:defRPr/>
            </a:lvl4pPr>
            <a:lvl5pPr marL="6856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9382054"/>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40" y="1212849"/>
            <a:ext cx="5486399" cy="2425279"/>
          </a:xfrm>
        </p:spPr>
        <p:txBody>
          <a:bodyPr wrap="square">
            <a:spAutoFit/>
          </a:bodyPr>
          <a:lstStyle>
            <a:lvl1pPr marL="287282" indent="-287282">
              <a:spcBef>
                <a:spcPts val="1224"/>
              </a:spcBef>
              <a:buClr>
                <a:schemeClr val="tx1"/>
              </a:buClr>
              <a:buFont typeface="Arial" pitchFamily="34" charset="0"/>
              <a:buChar char="•"/>
              <a:defRPr sz="3199"/>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282" indent="-287282">
              <a:spcBef>
                <a:spcPts val="1224"/>
              </a:spcBef>
              <a:buClr>
                <a:schemeClr val="tx1"/>
              </a:buClr>
              <a:buFont typeface="Arial" pitchFamily="34" charset="0"/>
              <a:buChar char="•"/>
              <a:defRPr sz="3199"/>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543114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61865152"/>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ustomer Evidence Slide">
    <p:bg bwMode="gray">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gradFill>
                  <a:gsLst>
                    <a:gs pos="18584">
                      <a:schemeClr val="tx2"/>
                    </a:gs>
                    <a:gs pos="57000">
                      <a:schemeClr val="tx2"/>
                    </a:gs>
                  </a:gsLst>
                  <a:lin ang="5400000" scaled="0"/>
                </a:gradFill>
              </a:defRPr>
            </a:lvl1pPr>
          </a:lstStyle>
          <a:p>
            <a:r>
              <a:rPr lang="en-US"/>
              <a:t>Customer evidence slide</a:t>
            </a:r>
          </a:p>
        </p:txBody>
      </p:sp>
      <p:sp>
        <p:nvSpPr>
          <p:cNvPr id="4" name="Picture Placeholder 3"/>
          <p:cNvSpPr>
            <a:spLocks noGrp="1"/>
          </p:cNvSpPr>
          <p:nvPr>
            <p:ph type="pic" sz="quarter" idx="10"/>
          </p:nvPr>
        </p:nvSpPr>
        <p:spPr bwMode="gray">
          <a:xfrm>
            <a:off x="274638" y="1434070"/>
            <a:ext cx="5486400" cy="1827214"/>
          </a:xfrm>
          <a:blipFill>
            <a:blip r:embed="rId2"/>
            <a:stretch>
              <a:fillRect/>
            </a:stretch>
          </a:blipFill>
        </p:spPr>
        <p:txBody>
          <a:bodyPr lIns="182880" tIns="146304" rIns="182880" bIns="146304">
            <a:noAutofit/>
          </a:bodyPr>
          <a:lstStyle>
            <a:lvl1pPr marL="0" indent="0">
              <a:buNone/>
              <a:defRPr lang="en-US" sz="2400" kern="1200" spc="0" baseline="0" dirty="0">
                <a:noFill/>
                <a:latin typeface="+mn-lt"/>
                <a:ea typeface="+mn-ea"/>
                <a:cs typeface="+mn-cs"/>
              </a:defRPr>
            </a:lvl1pPr>
            <a:lvl2pPr>
              <a:defRPr lang="en-US" sz="2400" kern="1200" spc="0" baseline="0" dirty="0">
                <a:gradFill>
                  <a:gsLst>
                    <a:gs pos="1250">
                      <a:schemeClr val="tx1"/>
                    </a:gs>
                    <a:gs pos="100000">
                      <a:schemeClr val="tx1"/>
                    </a:gs>
                  </a:gsLst>
                  <a:lin ang="5400000" scaled="0"/>
                </a:gradFill>
                <a:latin typeface="+mn-lt"/>
                <a:ea typeface="+mn-ea"/>
                <a:cs typeface="+mn-cs"/>
              </a:defRPr>
            </a:lvl2pPr>
          </a:lstStyle>
          <a:p>
            <a:pPr marL="0" marR="0" lvl="0" indent="0" algn="l" defTabSz="932563" rtl="0" eaLnBrk="1" fontAlgn="auto" latinLnBrk="0" hangingPunct="1">
              <a:lnSpc>
                <a:spcPct val="90000"/>
              </a:lnSpc>
              <a:spcBef>
                <a:spcPct val="20000"/>
              </a:spcBef>
              <a:spcAft>
                <a:spcPts val="0"/>
              </a:spcAft>
              <a:buClrTx/>
              <a:buSzPct val="90000"/>
              <a:buFont typeface="Arial" pitchFamily="34" charset="0"/>
              <a:buNone/>
              <a:tabLst/>
            </a:pPr>
            <a:endParaRPr lang="en-US"/>
          </a:p>
        </p:txBody>
      </p:sp>
      <p:sp>
        <p:nvSpPr>
          <p:cNvPr id="5" name="Rectangle 4"/>
          <p:cNvSpPr/>
          <p:nvPr userDrawn="1"/>
        </p:nvSpPr>
        <p:spPr bwMode="auto">
          <a:xfrm>
            <a:off x="6218237" y="4868863"/>
            <a:ext cx="5945966" cy="1828800"/>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146283" rIns="182854" bIns="146283" numCol="1" rtlCol="0" anchor="ctr" anchorCtr="0" compatLnSpc="1">
            <a:prstTxWarp prst="textNoShape">
              <a:avLst/>
            </a:prstTxWarp>
          </a:bodyPr>
          <a:lstStyle/>
          <a:p>
            <a:pPr algn="ctr" defTabSz="932293" fontAlgn="base">
              <a:spcBef>
                <a:spcPct val="0"/>
              </a:spcBef>
              <a:spcAft>
                <a:spcPct val="0"/>
              </a:spcAft>
            </a:pPr>
            <a:endParaRPr lang="en-US" sz="2000">
              <a:gradFill>
                <a:gsLst>
                  <a:gs pos="5439">
                    <a:srgbClr val="F8F8F8"/>
                  </a:gs>
                  <a:gs pos="10000">
                    <a:srgbClr val="F8F8F8"/>
                  </a:gs>
                </a:gsLst>
                <a:lin ang="5400000" scaled="0"/>
              </a:gradFill>
            </a:endParaRPr>
          </a:p>
        </p:txBody>
      </p:sp>
      <p:sp>
        <p:nvSpPr>
          <p:cNvPr id="6" name="Picture Placeholder 3"/>
          <p:cNvSpPr>
            <a:spLocks noGrp="1"/>
          </p:cNvSpPr>
          <p:nvPr>
            <p:ph type="pic" sz="quarter" idx="11" hasCustomPrompt="1"/>
          </p:nvPr>
        </p:nvSpPr>
        <p:spPr bwMode="gray">
          <a:xfrm>
            <a:off x="6218237" y="1434069"/>
            <a:ext cx="5943601" cy="3433208"/>
          </a:xfrm>
          <a:blipFill>
            <a:blip r:embed="rId3"/>
            <a:stretch>
              <a:fillRect/>
            </a:stretch>
          </a:blipFill>
        </p:spPr>
        <p:txBody>
          <a:bodyPr lIns="182880" tIns="146304" rIns="182880" bIns="146304">
            <a:noAutofit/>
          </a:bodyPr>
          <a:lstStyle>
            <a:lvl1pPr marL="0" indent="0">
              <a:buNone/>
              <a:defRPr lang="en-US" sz="2400" kern="1200" spc="0" baseline="0" dirty="0">
                <a:gradFill>
                  <a:gsLst>
                    <a:gs pos="1250">
                      <a:schemeClr val="tx1"/>
                    </a:gs>
                    <a:gs pos="100000">
                      <a:schemeClr val="tx1"/>
                    </a:gs>
                  </a:gsLst>
                  <a:lin ang="5400000" scaled="0"/>
                </a:gradFill>
                <a:latin typeface="+mn-lt"/>
                <a:ea typeface="+mn-ea"/>
                <a:cs typeface="+mn-cs"/>
              </a:defRPr>
            </a:lvl1pPr>
            <a:lvl2pPr algn="ctr">
              <a:defRPr lang="en-US" sz="2400" kern="1200" spc="0" baseline="0" dirty="0">
                <a:gradFill>
                  <a:gsLst>
                    <a:gs pos="1250">
                      <a:schemeClr val="tx1"/>
                    </a:gs>
                    <a:gs pos="100000">
                      <a:schemeClr val="tx1"/>
                    </a:gs>
                  </a:gsLst>
                  <a:lin ang="5400000" scaled="0"/>
                </a:gradFill>
                <a:latin typeface="+mn-lt"/>
                <a:ea typeface="+mn-ea"/>
                <a:cs typeface="+mn-cs"/>
              </a:defRPr>
            </a:lvl2pPr>
          </a:lstStyle>
          <a:p>
            <a:pPr marL="0" marR="0" lvl="0" indent="0" algn="l" defTabSz="932563" rtl="0" eaLnBrk="1" fontAlgn="auto" latinLnBrk="0" hangingPunct="1">
              <a:lnSpc>
                <a:spcPct val="90000"/>
              </a:lnSpc>
              <a:spcBef>
                <a:spcPct val="20000"/>
              </a:spcBef>
              <a:spcAft>
                <a:spcPts val="0"/>
              </a:spcAft>
              <a:buClrTx/>
              <a:buSzPct val="90000"/>
              <a:buFont typeface="Arial" pitchFamily="34" charset="0"/>
              <a:buNone/>
              <a:tabLst/>
            </a:pPr>
            <a:r>
              <a:rPr lang="en-US"/>
              <a:t>Your image here</a:t>
            </a:r>
          </a:p>
        </p:txBody>
      </p:sp>
      <p:cxnSp>
        <p:nvCxnSpPr>
          <p:cNvPr id="7" name="Straight Connector 6"/>
          <p:cNvCxnSpPr/>
          <p:nvPr userDrawn="1"/>
        </p:nvCxnSpPr>
        <p:spPr>
          <a:xfrm>
            <a:off x="5989638" y="1836883"/>
            <a:ext cx="0" cy="4754828"/>
          </a:xfrm>
          <a:prstGeom prst="line">
            <a:avLst/>
          </a:prstGeom>
          <a:ln w="3175">
            <a:solidFill>
              <a:schemeClr val="tx1">
                <a:alpha val="2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2"/>
          </p:nvPr>
        </p:nvSpPr>
        <p:spPr>
          <a:xfrm>
            <a:off x="274638" y="3260725"/>
            <a:ext cx="5486400" cy="3436938"/>
          </a:xfrm>
        </p:spPr>
        <p:txBody>
          <a:bodyPr lIns="182880" tIns="146304" rIns="182880" bIns="146304">
            <a:noAutofit/>
          </a:bodyPr>
          <a:lstStyle>
            <a:lvl1pPr marL="0" indent="0">
              <a:buNone/>
              <a:defRPr sz="2400">
                <a:latin typeface="+mn-lt"/>
              </a:defRPr>
            </a:lvl1pPr>
          </a:lstStyle>
          <a:p>
            <a:pPr lvl="0"/>
            <a:r>
              <a:rPr lang="en-US"/>
              <a:t>Edit Master text styles</a:t>
            </a:r>
          </a:p>
        </p:txBody>
      </p:sp>
      <p:sp>
        <p:nvSpPr>
          <p:cNvPr id="15" name="Text Placeholder 14"/>
          <p:cNvSpPr>
            <a:spLocks noGrp="1"/>
          </p:cNvSpPr>
          <p:nvPr>
            <p:ph type="body" sz="quarter" idx="13"/>
          </p:nvPr>
        </p:nvSpPr>
        <p:spPr>
          <a:xfrm>
            <a:off x="6218239" y="4868863"/>
            <a:ext cx="5943600" cy="1827214"/>
          </a:xfrm>
        </p:spPr>
        <p:txBody>
          <a:bodyPr lIns="182880" tIns="146304" rIns="182880" bIns="146304" anchor="ctr">
            <a:noAutofit/>
          </a:bodyPr>
          <a:lstStyle>
            <a:lvl1pPr marL="0" indent="0" algn="ctr">
              <a:buNone/>
              <a:defRPr sz="3199">
                <a:gradFill>
                  <a:gsLst>
                    <a:gs pos="27434">
                      <a:srgbClr val="FFFFFF"/>
                    </a:gs>
                    <a:gs pos="54000">
                      <a:srgbClr val="FFFFFF"/>
                    </a:gs>
                  </a:gsLst>
                  <a:lin ang="5400000" scaled="0"/>
                </a:gradFill>
                <a:latin typeface="+mj-lt"/>
              </a:defRPr>
            </a:lvl1pPr>
          </a:lstStyle>
          <a:p>
            <a:pPr lvl="0"/>
            <a:r>
              <a:rPr lang="en-US"/>
              <a:t>Edit Master text styles</a:t>
            </a:r>
          </a:p>
        </p:txBody>
      </p:sp>
    </p:spTree>
    <p:extLst>
      <p:ext uri="{BB962C8B-B14F-4D97-AF65-F5344CB8AC3E}">
        <p14:creationId xmlns:p14="http://schemas.microsoft.com/office/powerpoint/2010/main" val="192498248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4"/>
            <a:ext cx="8228299" cy="1181862"/>
          </a:xfrm>
          <a:noFill/>
        </p:spPr>
        <p:txBody>
          <a:bodyPr wrap="square" tIns="91440" bIns="91440" anchor="t" anchorCtr="0">
            <a:spAutoFit/>
          </a:bodyPr>
          <a:lstStyle>
            <a:lvl1pPr>
              <a:defRPr sz="7198" spc="-100" baseline="0">
                <a:gradFill>
                  <a:gsLst>
                    <a:gs pos="8850">
                      <a:schemeClr val="tx1"/>
                    </a:gs>
                    <a:gs pos="23894">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74639" y="3954463"/>
            <a:ext cx="8229599" cy="738664"/>
          </a:xfrm>
          <a:noFill/>
        </p:spPr>
        <p:txBody>
          <a:bodyPr wrap="square" lIns="182880" tIns="146304" rIns="182880" bIns="146304">
            <a:spAutoFit/>
          </a:bodyPr>
          <a:lstStyle>
            <a:lvl1pPr marL="0" indent="0">
              <a:spcBef>
                <a:spcPts val="0"/>
              </a:spcBef>
              <a:buNone/>
              <a:defRPr sz="3199" spc="0" baseline="0">
                <a:gradFill>
                  <a:gsLst>
                    <a:gs pos="8850">
                      <a:schemeClr val="tx1"/>
                    </a:gs>
                    <a:gs pos="23894">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12506489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4"/>
            <a:ext cx="8229599" cy="1181862"/>
          </a:xfrm>
          <a:noFill/>
        </p:spPr>
        <p:txBody>
          <a:bodyPr wrap="square" tIns="91440" bIns="91440" anchor="t" anchorCtr="0">
            <a:spAutoFit/>
          </a:bodyPr>
          <a:lstStyle>
            <a:lvl1pPr>
              <a:defRPr sz="7198" spc="-100" baseline="0">
                <a:gradFill>
                  <a:gsLst>
                    <a:gs pos="10619">
                      <a:schemeClr val="tx1"/>
                    </a:gs>
                    <a:gs pos="26549">
                      <a:schemeClr val="tx1"/>
                    </a:gs>
                  </a:gsLst>
                  <a:lin ang="5400000" scaled="0"/>
                </a:gradFill>
              </a:defRPr>
            </a:lvl1pPr>
          </a:lstStyle>
          <a:p>
            <a:r>
              <a:rPr lang="en-US"/>
              <a:t>Video title</a:t>
            </a:r>
          </a:p>
        </p:txBody>
      </p:sp>
    </p:spTree>
    <p:extLst>
      <p:ext uri="{BB962C8B-B14F-4D97-AF65-F5344CB8AC3E}">
        <p14:creationId xmlns:p14="http://schemas.microsoft.com/office/powerpoint/2010/main" val="38081706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8"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51739924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8"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41393579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0-50 Right Photo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40" y="1241426"/>
            <a:ext cx="5486399" cy="2012859"/>
          </a:xfrm>
        </p:spPr>
        <p:txBody>
          <a:bodyPr>
            <a:spAutoFit/>
          </a:bodyPr>
          <a:lstStyle>
            <a:lvl1pPr>
              <a:defRPr sz="6599" baseline="0">
                <a:gradFill>
                  <a:gsLst>
                    <a:gs pos="1250">
                      <a:schemeClr val="tx1"/>
                    </a:gs>
                    <a:gs pos="100000">
                      <a:schemeClr val="tx1"/>
                    </a:gs>
                  </a:gsLst>
                  <a:lin ang="5400000" scaled="0"/>
                </a:gradFill>
              </a:defRPr>
            </a:lvl1pPr>
          </a:lstStyle>
          <a:p>
            <a:r>
              <a:rPr lang="en-US"/>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599"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70440145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3883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928806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2" tIns="46632" rIns="46632" bIns="46632"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180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8"/>
            <a:ext cx="11887199" cy="1995931"/>
          </a:xfrm>
        </p:spPr>
        <p:txBody>
          <a:bodyPr/>
          <a:lstStyle>
            <a:lvl1pPr marL="0" indent="0">
              <a:buNone/>
              <a:defRPr sz="3299">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48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49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40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79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8491339"/>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losing logo slide_color">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7"/>
            <a:ext cx="11887199" cy="403187"/>
          </a:xfrm>
          <a:prstGeom prst="rect">
            <a:avLst/>
          </a:prstGeom>
          <a:noFill/>
          <a:ln w="12700">
            <a:noFill/>
            <a:miter lim="800000"/>
            <a:headEnd type="none" w="sm" len="sm"/>
            <a:tailEnd type="none" w="sm" len="sm"/>
          </a:ln>
          <a:effectLst/>
        </p:spPr>
        <p:txBody>
          <a:bodyPr vert="horz" wrap="square" lIns="182854" tIns="146283" rIns="182854" bIns="146283" numCol="1" anchor="t" anchorCtr="0" compatLnSpc="1">
            <a:prstTxWarp prst="textNoShape">
              <a:avLst/>
            </a:prstTxWarp>
            <a:spAutoFit/>
          </a:bodyPr>
          <a:lstStyle/>
          <a:p>
            <a:pPr defTabSz="932111" eaLnBrk="0" hangingPunct="0"/>
            <a:r>
              <a:rPr lang="en-US" sz="70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a:blip r:embed="rId2"/>
          <a:stretch>
            <a:fillRect/>
          </a:stretch>
        </p:blipFill>
        <p:spPr bwMode="invGray">
          <a:xfrm>
            <a:off x="464013" y="479425"/>
            <a:ext cx="1436313" cy="306604"/>
          </a:xfrm>
          <a:prstGeom prst="rect">
            <a:avLst/>
          </a:prstGeom>
        </p:spPr>
      </p:pic>
    </p:spTree>
    <p:extLst>
      <p:ext uri="{BB962C8B-B14F-4D97-AF65-F5344CB8AC3E}">
        <p14:creationId xmlns:p14="http://schemas.microsoft.com/office/powerpoint/2010/main" val="377517384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57" indent="-290457">
              <a:buClr>
                <a:schemeClr val="tx1"/>
              </a:buClr>
              <a:buSzPct val="90000"/>
              <a:buFont typeface="Arial" pitchFamily="34" charset="0"/>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Arial" pitchFamily="34" charset="0"/>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2282126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Interior1">
    <p:bg>
      <p:bgPr>
        <a:solidFill>
          <a:schemeClr val="accent2"/>
        </a:solidFill>
        <a:effectLst/>
      </p:bgPr>
    </p:bg>
    <p:spTree>
      <p:nvGrpSpPr>
        <p:cNvPr id="1" name=""/>
        <p:cNvGrpSpPr/>
        <p:nvPr/>
      </p:nvGrpSpPr>
      <p:grpSpPr>
        <a:xfrm>
          <a:off x="0" y="0"/>
          <a:ext cx="0" cy="0"/>
          <a:chOff x="0" y="0"/>
          <a:chExt cx="0" cy="0"/>
        </a:xfrm>
      </p:grpSpPr>
      <p:sp>
        <p:nvSpPr>
          <p:cNvPr id="13" name="Content Placeholder 2"/>
          <p:cNvSpPr>
            <a:spLocks noGrp="1"/>
          </p:cNvSpPr>
          <p:nvPr>
            <p:ph idx="1" hasCustomPrompt="1"/>
          </p:nvPr>
        </p:nvSpPr>
        <p:spPr>
          <a:xfrm>
            <a:off x="0" y="1261872"/>
            <a:ext cx="12436475" cy="2490233"/>
          </a:xfrm>
          <a:prstGeom prst="rect">
            <a:avLst/>
          </a:prstGeom>
        </p:spPr>
        <p:txBody>
          <a:bodyPr lIns="182880" tIns="182880" rIns="182880" bIns="182880"/>
          <a:lstStyle>
            <a:lvl1pPr marL="0" indent="0">
              <a:spcBef>
                <a:spcPts val="1360"/>
              </a:spcBef>
              <a:buFont typeface="Arial"/>
              <a:buNone/>
              <a:defRPr sz="3264" baseline="0">
                <a:solidFill>
                  <a:schemeClr val="tx1"/>
                </a:solidFill>
                <a:latin typeface="Segoe UI Light"/>
                <a:cs typeface="Segoe UI Light"/>
              </a:defRPr>
            </a:lvl1pPr>
            <a:lvl2pPr marL="901186" indent="-466131">
              <a:spcBef>
                <a:spcPts val="1360"/>
              </a:spcBef>
              <a:buFont typeface="Arial" panose="020B0604020202020204" pitchFamily="34" charset="0"/>
              <a:buChar char="•"/>
              <a:defRPr sz="3264">
                <a:solidFill>
                  <a:schemeClr val="bg1"/>
                </a:solidFill>
                <a:latin typeface="Segoe UI Light"/>
                <a:cs typeface="Segoe UI Light"/>
              </a:defRPr>
            </a:lvl2pPr>
            <a:lvl3pPr marL="1243015">
              <a:spcBef>
                <a:spcPts val="1360"/>
              </a:spcBef>
              <a:buFont typeface="Arial"/>
              <a:buChar char="•"/>
              <a:defRPr sz="2990">
                <a:solidFill>
                  <a:schemeClr val="bg1"/>
                </a:solidFill>
                <a:latin typeface="Segoe UI Light"/>
                <a:cs typeface="Segoe UI Light"/>
              </a:defRPr>
            </a:lvl3pPr>
            <a:lvl4pPr marL="1740221">
              <a:spcBef>
                <a:spcPts val="1360"/>
              </a:spcBef>
              <a:buFont typeface="Arial"/>
              <a:buChar char="•"/>
              <a:defRPr sz="2718" baseline="0">
                <a:solidFill>
                  <a:schemeClr val="bg1"/>
                </a:solidFill>
                <a:latin typeface="Segoe UI Light"/>
                <a:cs typeface="Segoe UI Light"/>
              </a:defRPr>
            </a:lvl4pPr>
            <a:lvl5pPr marL="1988824" indent="248605">
              <a:spcBef>
                <a:spcPts val="1360"/>
              </a:spcBef>
              <a:buFont typeface="Arial"/>
              <a:buChar char="•"/>
              <a:tabLst>
                <a:tab pos="2177436" algn="l"/>
              </a:tabLst>
              <a:defRPr sz="2448" baseline="0">
                <a:solidFill>
                  <a:schemeClr val="bg1"/>
                </a:solidFill>
                <a:latin typeface="Segoe UI Light"/>
                <a:cs typeface="Segoe UI Light"/>
              </a:defRPr>
            </a:lvl5pPr>
          </a:lstStyle>
          <a:p>
            <a:pPr lvl="1"/>
            <a:r>
              <a:rPr lang="en-US"/>
              <a:t>Bullet first level</a:t>
            </a:r>
          </a:p>
          <a:p>
            <a:pPr lvl="2"/>
            <a:r>
              <a:rPr lang="en-US"/>
              <a:t>Bullet second level</a:t>
            </a:r>
          </a:p>
          <a:p>
            <a:pPr lvl="3"/>
            <a:r>
              <a:rPr lang="en-US"/>
              <a:t>Bullet third level</a:t>
            </a:r>
          </a:p>
          <a:p>
            <a:pPr lvl="4"/>
            <a:r>
              <a:rPr lang="en-US"/>
              <a:t>Bullet fourth level</a:t>
            </a:r>
          </a:p>
        </p:txBody>
      </p:sp>
      <p:sp>
        <p:nvSpPr>
          <p:cNvPr id="20" name="Title 1"/>
          <p:cNvSpPr>
            <a:spLocks noGrp="1" noChangeAspect="1"/>
          </p:cNvSpPr>
          <p:nvPr>
            <p:ph type="title"/>
          </p:nvPr>
        </p:nvSpPr>
        <p:spPr>
          <a:xfrm>
            <a:off x="141809" y="-1"/>
            <a:ext cx="12294666" cy="1236019"/>
          </a:xfrm>
          <a:prstGeom prst="rect">
            <a:avLst/>
          </a:prstGeom>
        </p:spPr>
        <p:txBody>
          <a:bodyPr lIns="91440" tIns="91440" bIns="91440" anchor="ctr"/>
          <a:lstStyle>
            <a:lvl1pPr algn="l">
              <a:defRPr sz="5438">
                <a:solidFill>
                  <a:srgbClr val="FFFFFF"/>
                </a:solidFill>
                <a:latin typeface="Segoe UI Light"/>
                <a:cs typeface="Segoe UI Light"/>
              </a:defRPr>
            </a:lvl1pPr>
          </a:lstStyle>
          <a:p>
            <a:r>
              <a:rPr lang="en-US"/>
              <a:t>Click to edit Master title style</a:t>
            </a:r>
          </a:p>
        </p:txBody>
      </p:sp>
      <p:sp>
        <p:nvSpPr>
          <p:cNvPr id="26" name="TextBox 25"/>
          <p:cNvSpPr txBox="1"/>
          <p:nvPr userDrawn="1"/>
        </p:nvSpPr>
        <p:spPr>
          <a:xfrm>
            <a:off x="270087" y="6590006"/>
            <a:ext cx="1718652" cy="170751"/>
          </a:xfrm>
          <a:prstGeom prst="rect">
            <a:avLst/>
          </a:prstGeom>
          <a:noFill/>
        </p:spPr>
        <p:txBody>
          <a:bodyPr wrap="square" lIns="0" tIns="0" rIns="0" bIns="0" rtlCol="0" anchor="t">
            <a:spAutoFit/>
          </a:bodyPr>
          <a:lstStyle/>
          <a:p>
            <a:pPr algn="l"/>
            <a:r>
              <a:rPr lang="en-US" sz="1088">
                <a:solidFill>
                  <a:schemeClr val="bg1"/>
                </a:solidFill>
                <a:latin typeface="Segoe UI"/>
                <a:cs typeface="Segoe UI"/>
              </a:rPr>
              <a:t>Microsoft Confidential</a:t>
            </a:r>
          </a:p>
        </p:txBody>
      </p:sp>
    </p:spTree>
    <p:extLst>
      <p:ext uri="{BB962C8B-B14F-4D97-AF65-F5344CB8AC3E}">
        <p14:creationId xmlns:p14="http://schemas.microsoft.com/office/powerpoint/2010/main" val="34511193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1415924"/>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906331"/>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a:t>Video title</a:t>
            </a:r>
          </a:p>
        </p:txBody>
      </p:sp>
    </p:spTree>
    <p:extLst>
      <p:ext uri="{BB962C8B-B14F-4D97-AF65-F5344CB8AC3E}">
        <p14:creationId xmlns:p14="http://schemas.microsoft.com/office/powerpoint/2010/main" val="24659805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65275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2101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4897286"/>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Closing logo slide">
    <p:bg>
      <p:bgPr>
        <a:solidFill>
          <a:schemeClr val="accent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12436475" cy="6994525"/>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ext Box 3"/>
          <p:cNvSpPr txBox="1">
            <a:spLocks noChangeArrowheads="1"/>
          </p:cNvSpPr>
          <p:nvPr userDrawn="1"/>
        </p:nvSpPr>
        <p:spPr bwMode="blackWhite">
          <a:xfrm>
            <a:off x="274638" y="6294477"/>
            <a:ext cx="11887199" cy="403187"/>
          </a:xfrm>
          <a:prstGeom prst="rect">
            <a:avLst/>
          </a:prstGeom>
          <a:noFill/>
          <a:ln w="12700">
            <a:noFill/>
            <a:miter lim="800000"/>
            <a:headEnd type="none" w="sm" len="sm"/>
            <a:tailEnd type="none" w="sm" len="sm"/>
          </a:ln>
          <a:effectLst/>
        </p:spPr>
        <p:txBody>
          <a:bodyPr vert="horz" wrap="square" lIns="182854" tIns="146283" rIns="182854" bIns="146283" numCol="1" anchor="t" anchorCtr="0" compatLnSpc="1">
            <a:prstTxWarp prst="textNoShape">
              <a:avLst/>
            </a:prstTxWarp>
            <a:spAutoFit/>
          </a:bodyPr>
          <a:lstStyle/>
          <a:p>
            <a:pPr defTabSz="932111" eaLnBrk="0" hangingPunct="0"/>
            <a:r>
              <a:rPr lang="en-US" sz="700">
                <a:solidFill>
                  <a:schemeClr val="bg1"/>
                </a:solidFill>
                <a:cs typeface="Segoe UI" pitchFamily="34" charset="0"/>
              </a:rPr>
              <a:t>© Copyright Microsoft Corporation. All rights reserved. </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459230" y="3145041"/>
            <a:ext cx="3288506" cy="704445"/>
          </a:xfrm>
          <a:prstGeom prst="rect">
            <a:avLst/>
          </a:prstGeom>
        </p:spPr>
      </p:pic>
      <p:grpSp>
        <p:nvGrpSpPr>
          <p:cNvPr id="6" name="Group 5">
            <a:extLst>
              <a:ext uri="{FF2B5EF4-FFF2-40B4-BE49-F238E27FC236}">
                <a16:creationId xmlns:a16="http://schemas.microsoft.com/office/drawing/2014/main" id="{98A3F153-AA8A-4E47-9212-1B20B4D84E55}"/>
              </a:ext>
            </a:extLst>
          </p:cNvPr>
          <p:cNvGrpSpPr/>
          <p:nvPr userDrawn="1"/>
        </p:nvGrpSpPr>
        <p:grpSpPr>
          <a:xfrm>
            <a:off x="459230" y="4449014"/>
            <a:ext cx="3669219" cy="622967"/>
            <a:chOff x="675949" y="-982496"/>
            <a:chExt cx="3669219" cy="622967"/>
          </a:xfrm>
          <a:solidFill>
            <a:schemeClr val="bg1"/>
          </a:solidFill>
        </p:grpSpPr>
        <p:sp>
          <p:nvSpPr>
            <p:cNvPr id="7" name="TextBox 6">
              <a:extLst>
                <a:ext uri="{FF2B5EF4-FFF2-40B4-BE49-F238E27FC236}">
                  <a16:creationId xmlns:a16="http://schemas.microsoft.com/office/drawing/2014/main" id="{C184AD8D-F445-477F-9D7C-14A2B99E5505}"/>
                </a:ext>
              </a:extLst>
            </p:cNvPr>
            <p:cNvSpPr txBox="1"/>
            <p:nvPr userDrawn="1"/>
          </p:nvSpPr>
          <p:spPr>
            <a:xfrm>
              <a:off x="675949" y="-882233"/>
              <a:ext cx="3356374" cy="522704"/>
            </a:xfrm>
            <a:prstGeom prst="rect">
              <a:avLst/>
            </a:prstGeom>
            <a:noFill/>
          </p:spPr>
          <p:txBody>
            <a:bodyPr wrap="square" lIns="0" tIns="0" rIns="0" bIns="0" rtlCol="0">
              <a:noAutofit/>
            </a:bodyPr>
            <a:lstStyle/>
            <a:p>
              <a:pPr>
                <a:lnSpc>
                  <a:spcPct val="90000"/>
                </a:lnSpc>
                <a:spcAft>
                  <a:spcPts val="600"/>
                </a:spcAft>
              </a:pPr>
              <a:r>
                <a:rPr lang="en-US" sz="1800" b="0">
                  <a:solidFill>
                    <a:schemeClr val="bg1"/>
                  </a:solidFill>
                  <a:latin typeface="Segoe Pro Semibold" panose="020B0702040504020203" pitchFamily="34" charset="0"/>
                  <a:cs typeface="Segoe UI Semibold" panose="020B0702040204020203" pitchFamily="34" charset="0"/>
                </a:rPr>
                <a:t>Delivered in partnership with </a:t>
              </a:r>
            </a:p>
          </p:txBody>
        </p:sp>
        <p:grpSp>
          <p:nvGrpSpPr>
            <p:cNvPr id="8" name="Group 9">
              <a:extLst>
                <a:ext uri="{FF2B5EF4-FFF2-40B4-BE49-F238E27FC236}">
                  <a16:creationId xmlns:a16="http://schemas.microsoft.com/office/drawing/2014/main" id="{66B21A0B-93FB-46FF-9ECA-58C913992D22}"/>
                </a:ext>
              </a:extLst>
            </p:cNvPr>
            <p:cNvGrpSpPr>
              <a:grpSpLocks noChangeAspect="1"/>
            </p:cNvGrpSpPr>
            <p:nvPr userDrawn="1"/>
          </p:nvGrpSpPr>
          <p:grpSpPr bwMode="auto">
            <a:xfrm>
              <a:off x="3719478" y="-982496"/>
              <a:ext cx="625690" cy="442493"/>
              <a:chOff x="-2008" y="1649"/>
              <a:chExt cx="666" cy="471"/>
            </a:xfrm>
            <a:grpFill/>
          </p:grpSpPr>
          <p:sp>
            <p:nvSpPr>
              <p:cNvPr id="9" name="Freeform 12">
                <a:extLst>
                  <a:ext uri="{FF2B5EF4-FFF2-40B4-BE49-F238E27FC236}">
                    <a16:creationId xmlns:a16="http://schemas.microsoft.com/office/drawing/2014/main" id="{6434021B-4CDB-46CA-8DE4-6194944624C6}"/>
                  </a:ext>
                </a:extLst>
              </p:cNvPr>
              <p:cNvSpPr>
                <a:spLocks noEditPoints="1"/>
              </p:cNvSpPr>
              <p:nvPr userDrawn="1"/>
            </p:nvSpPr>
            <p:spPr bwMode="auto">
              <a:xfrm>
                <a:off x="-2008" y="1649"/>
                <a:ext cx="666" cy="471"/>
              </a:xfrm>
              <a:custGeom>
                <a:avLst/>
                <a:gdLst>
                  <a:gd name="T0" fmla="*/ 210 w 442"/>
                  <a:gd name="T1" fmla="*/ 273 h 312"/>
                  <a:gd name="T2" fmla="*/ 26 w 442"/>
                  <a:gd name="T3" fmla="*/ 203 h 312"/>
                  <a:gd name="T4" fmla="*/ 55 w 442"/>
                  <a:gd name="T5" fmla="*/ 115 h 312"/>
                  <a:gd name="T6" fmla="*/ 55 w 442"/>
                  <a:gd name="T7" fmla="*/ 104 h 312"/>
                  <a:gd name="T8" fmla="*/ 11 w 442"/>
                  <a:gd name="T9" fmla="*/ 220 h 312"/>
                  <a:gd name="T10" fmla="*/ 215 w 442"/>
                  <a:gd name="T11" fmla="*/ 301 h 312"/>
                  <a:gd name="T12" fmla="*/ 361 w 442"/>
                  <a:gd name="T13" fmla="*/ 260 h 312"/>
                  <a:gd name="T14" fmla="*/ 361 w 442"/>
                  <a:gd name="T15" fmla="*/ 227 h 312"/>
                  <a:gd name="T16" fmla="*/ 210 w 442"/>
                  <a:gd name="T17" fmla="*/ 273 h 312"/>
                  <a:gd name="T18" fmla="*/ 431 w 442"/>
                  <a:gd name="T19" fmla="*/ 103 h 312"/>
                  <a:gd name="T20" fmla="*/ 101 w 442"/>
                  <a:gd name="T21" fmla="*/ 74 h 312"/>
                  <a:gd name="T22" fmla="*/ 101 w 442"/>
                  <a:gd name="T23" fmla="*/ 82 h 312"/>
                  <a:gd name="T24" fmla="*/ 410 w 442"/>
                  <a:gd name="T25" fmla="*/ 109 h 312"/>
                  <a:gd name="T26" fmla="*/ 369 w 442"/>
                  <a:gd name="T27" fmla="*/ 187 h 312"/>
                  <a:gd name="T28" fmla="*/ 369 w 442"/>
                  <a:gd name="T29" fmla="*/ 211 h 312"/>
                  <a:gd name="T30" fmla="*/ 431 w 442"/>
                  <a:gd name="T31" fmla="*/ 10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2" h="312">
                    <a:moveTo>
                      <a:pt x="210" y="273"/>
                    </a:moveTo>
                    <a:cubicBezTo>
                      <a:pt x="126" y="281"/>
                      <a:pt x="39" y="269"/>
                      <a:pt x="26" y="203"/>
                    </a:cubicBezTo>
                    <a:cubicBezTo>
                      <a:pt x="20" y="171"/>
                      <a:pt x="35" y="136"/>
                      <a:pt x="55" y="115"/>
                    </a:cubicBezTo>
                    <a:cubicBezTo>
                      <a:pt x="55" y="104"/>
                      <a:pt x="55" y="104"/>
                      <a:pt x="55" y="104"/>
                    </a:cubicBezTo>
                    <a:cubicBezTo>
                      <a:pt x="19" y="135"/>
                      <a:pt x="0" y="174"/>
                      <a:pt x="11" y="220"/>
                    </a:cubicBezTo>
                    <a:cubicBezTo>
                      <a:pt x="25" y="279"/>
                      <a:pt x="100" y="312"/>
                      <a:pt x="215" y="301"/>
                    </a:cubicBezTo>
                    <a:cubicBezTo>
                      <a:pt x="260" y="297"/>
                      <a:pt x="320" y="282"/>
                      <a:pt x="361" y="260"/>
                    </a:cubicBezTo>
                    <a:cubicBezTo>
                      <a:pt x="361" y="227"/>
                      <a:pt x="361" y="227"/>
                      <a:pt x="361" y="227"/>
                    </a:cubicBezTo>
                    <a:cubicBezTo>
                      <a:pt x="323" y="250"/>
                      <a:pt x="262" y="268"/>
                      <a:pt x="210" y="273"/>
                    </a:cubicBezTo>
                    <a:close/>
                    <a:moveTo>
                      <a:pt x="431" y="103"/>
                    </a:moveTo>
                    <a:cubicBezTo>
                      <a:pt x="411" y="6"/>
                      <a:pt x="222" y="0"/>
                      <a:pt x="101" y="74"/>
                    </a:cubicBezTo>
                    <a:cubicBezTo>
                      <a:pt x="101" y="82"/>
                      <a:pt x="101" y="82"/>
                      <a:pt x="101" y="82"/>
                    </a:cubicBezTo>
                    <a:cubicBezTo>
                      <a:pt x="222" y="19"/>
                      <a:pt x="395" y="20"/>
                      <a:pt x="410" y="109"/>
                    </a:cubicBezTo>
                    <a:cubicBezTo>
                      <a:pt x="416" y="139"/>
                      <a:pt x="399" y="170"/>
                      <a:pt x="369" y="187"/>
                    </a:cubicBezTo>
                    <a:cubicBezTo>
                      <a:pt x="369" y="211"/>
                      <a:pt x="369" y="211"/>
                      <a:pt x="369" y="211"/>
                    </a:cubicBezTo>
                    <a:cubicBezTo>
                      <a:pt x="405" y="198"/>
                      <a:pt x="442" y="155"/>
                      <a:pt x="431"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3">
                <a:extLst>
                  <a:ext uri="{FF2B5EF4-FFF2-40B4-BE49-F238E27FC236}">
                    <a16:creationId xmlns:a16="http://schemas.microsoft.com/office/drawing/2014/main" id="{45FA3E2E-F951-4415-8D0A-DE3BEF74AC65}"/>
                  </a:ext>
                </a:extLst>
              </p:cNvPr>
              <p:cNvSpPr>
                <a:spLocks/>
              </p:cNvSpPr>
              <p:nvPr userDrawn="1"/>
            </p:nvSpPr>
            <p:spPr bwMode="auto">
              <a:xfrm>
                <a:off x="-1508" y="1784"/>
                <a:ext cx="34" cy="182"/>
              </a:xfrm>
              <a:custGeom>
                <a:avLst/>
                <a:gdLst>
                  <a:gd name="T0" fmla="*/ 22 w 22"/>
                  <a:gd name="T1" fmla="*/ 0 h 121"/>
                  <a:gd name="T2" fmla="*/ 0 w 22"/>
                  <a:gd name="T3" fmla="*/ 0 h 121"/>
                  <a:gd name="T4" fmla="*/ 0 w 22"/>
                  <a:gd name="T5" fmla="*/ 98 h 121"/>
                  <a:gd name="T6" fmla="*/ 22 w 22"/>
                  <a:gd name="T7" fmla="*/ 121 h 121"/>
                  <a:gd name="T8" fmla="*/ 22 w 22"/>
                  <a:gd name="T9" fmla="*/ 0 h 121"/>
                </a:gdLst>
                <a:ahLst/>
                <a:cxnLst>
                  <a:cxn ang="0">
                    <a:pos x="T0" y="T1"/>
                  </a:cxn>
                  <a:cxn ang="0">
                    <a:pos x="T2" y="T3"/>
                  </a:cxn>
                  <a:cxn ang="0">
                    <a:pos x="T4" y="T5"/>
                  </a:cxn>
                  <a:cxn ang="0">
                    <a:pos x="T6" y="T7"/>
                  </a:cxn>
                  <a:cxn ang="0">
                    <a:pos x="T8" y="T9"/>
                  </a:cxn>
                </a:cxnLst>
                <a:rect l="0" t="0" r="r" b="b"/>
                <a:pathLst>
                  <a:path w="22" h="121">
                    <a:moveTo>
                      <a:pt x="22" y="0"/>
                    </a:moveTo>
                    <a:cubicBezTo>
                      <a:pt x="0" y="0"/>
                      <a:pt x="0" y="0"/>
                      <a:pt x="0" y="0"/>
                    </a:cubicBezTo>
                    <a:cubicBezTo>
                      <a:pt x="0" y="98"/>
                      <a:pt x="0" y="98"/>
                      <a:pt x="0" y="98"/>
                    </a:cubicBezTo>
                    <a:cubicBezTo>
                      <a:pt x="0" y="109"/>
                      <a:pt x="6" y="119"/>
                      <a:pt x="22" y="121"/>
                    </a:cubicBez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531D353B-5A07-4231-8AD5-24CF0D472FEA}"/>
                  </a:ext>
                </a:extLst>
              </p:cNvPr>
              <p:cNvSpPr>
                <a:spLocks/>
              </p:cNvSpPr>
              <p:nvPr userDrawn="1"/>
            </p:nvSpPr>
            <p:spPr bwMode="auto">
              <a:xfrm>
                <a:off x="-1903" y="1838"/>
                <a:ext cx="33" cy="131"/>
              </a:xfrm>
              <a:custGeom>
                <a:avLst/>
                <a:gdLst>
                  <a:gd name="T0" fmla="*/ 22 w 22"/>
                  <a:gd name="T1" fmla="*/ 0 h 87"/>
                  <a:gd name="T2" fmla="*/ 0 w 22"/>
                  <a:gd name="T3" fmla="*/ 0 h 87"/>
                  <a:gd name="T4" fmla="*/ 0 w 22"/>
                  <a:gd name="T5" fmla="*/ 64 h 87"/>
                  <a:gd name="T6" fmla="*/ 22 w 22"/>
                  <a:gd name="T7" fmla="*/ 87 h 87"/>
                  <a:gd name="T8" fmla="*/ 22 w 22"/>
                  <a:gd name="T9" fmla="*/ 0 h 87"/>
                </a:gdLst>
                <a:ahLst/>
                <a:cxnLst>
                  <a:cxn ang="0">
                    <a:pos x="T0" y="T1"/>
                  </a:cxn>
                  <a:cxn ang="0">
                    <a:pos x="T2" y="T3"/>
                  </a:cxn>
                  <a:cxn ang="0">
                    <a:pos x="T4" y="T5"/>
                  </a:cxn>
                  <a:cxn ang="0">
                    <a:pos x="T6" y="T7"/>
                  </a:cxn>
                  <a:cxn ang="0">
                    <a:pos x="T8" y="T9"/>
                  </a:cxn>
                </a:cxnLst>
                <a:rect l="0" t="0" r="r" b="b"/>
                <a:pathLst>
                  <a:path w="22" h="87">
                    <a:moveTo>
                      <a:pt x="22" y="0"/>
                    </a:moveTo>
                    <a:cubicBezTo>
                      <a:pt x="0" y="0"/>
                      <a:pt x="0" y="0"/>
                      <a:pt x="0" y="0"/>
                    </a:cubicBezTo>
                    <a:cubicBezTo>
                      <a:pt x="0" y="64"/>
                      <a:pt x="0" y="64"/>
                      <a:pt x="0" y="64"/>
                    </a:cubicBezTo>
                    <a:cubicBezTo>
                      <a:pt x="0" y="75"/>
                      <a:pt x="6" y="85"/>
                      <a:pt x="22" y="87"/>
                    </a:cubicBez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15">
                <a:extLst>
                  <a:ext uri="{FF2B5EF4-FFF2-40B4-BE49-F238E27FC236}">
                    <a16:creationId xmlns:a16="http://schemas.microsoft.com/office/drawing/2014/main" id="{61757592-6B29-49C9-8381-33F740F8E444}"/>
                  </a:ext>
                </a:extLst>
              </p:cNvPr>
              <p:cNvSpPr>
                <a:spLocks noChangeArrowheads="1"/>
              </p:cNvSpPr>
              <p:nvPr userDrawn="1"/>
            </p:nvSpPr>
            <p:spPr bwMode="auto">
              <a:xfrm>
                <a:off x="-1903" y="1788"/>
                <a:ext cx="33" cy="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6">
                <a:extLst>
                  <a:ext uri="{FF2B5EF4-FFF2-40B4-BE49-F238E27FC236}">
                    <a16:creationId xmlns:a16="http://schemas.microsoft.com/office/drawing/2014/main" id="{4369B534-DB62-4286-8BF3-2A398A07BFDF}"/>
                  </a:ext>
                </a:extLst>
              </p:cNvPr>
              <p:cNvSpPr>
                <a:spLocks/>
              </p:cNvSpPr>
              <p:nvPr userDrawn="1"/>
            </p:nvSpPr>
            <p:spPr bwMode="auto">
              <a:xfrm>
                <a:off x="-1708" y="1802"/>
                <a:ext cx="57" cy="166"/>
              </a:xfrm>
              <a:custGeom>
                <a:avLst/>
                <a:gdLst>
                  <a:gd name="T0" fmla="*/ 25 w 38"/>
                  <a:gd name="T1" fmla="*/ 110 h 110"/>
                  <a:gd name="T2" fmla="*/ 0 w 38"/>
                  <a:gd name="T3" fmla="*/ 85 h 110"/>
                  <a:gd name="T4" fmla="*/ 0 w 38"/>
                  <a:gd name="T5" fmla="*/ 0 h 110"/>
                  <a:gd name="T6" fmla="*/ 21 w 38"/>
                  <a:gd name="T7" fmla="*/ 0 h 110"/>
                  <a:gd name="T8" fmla="*/ 21 w 38"/>
                  <a:gd name="T9" fmla="*/ 24 h 110"/>
                  <a:gd name="T10" fmla="*/ 38 w 38"/>
                  <a:gd name="T11" fmla="*/ 24 h 110"/>
                  <a:gd name="T12" fmla="*/ 38 w 38"/>
                  <a:gd name="T13" fmla="*/ 41 h 110"/>
                  <a:gd name="T14" fmla="*/ 21 w 38"/>
                  <a:gd name="T15" fmla="*/ 41 h 110"/>
                  <a:gd name="T16" fmla="*/ 21 w 38"/>
                  <a:gd name="T17" fmla="*/ 84 h 110"/>
                  <a:gd name="T18" fmla="*/ 29 w 38"/>
                  <a:gd name="T19" fmla="*/ 91 h 110"/>
                  <a:gd name="T20" fmla="*/ 38 w 38"/>
                  <a:gd name="T21" fmla="*/ 91 h 110"/>
                  <a:gd name="T22" fmla="*/ 38 w 38"/>
                  <a:gd name="T23" fmla="*/ 110 h 110"/>
                  <a:gd name="T24" fmla="*/ 25 w 38"/>
                  <a:gd name="T25"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110">
                    <a:moveTo>
                      <a:pt x="25" y="110"/>
                    </a:moveTo>
                    <a:cubicBezTo>
                      <a:pt x="7" y="110"/>
                      <a:pt x="0" y="97"/>
                      <a:pt x="0" y="85"/>
                    </a:cubicBezTo>
                    <a:cubicBezTo>
                      <a:pt x="0" y="0"/>
                      <a:pt x="0" y="0"/>
                      <a:pt x="0" y="0"/>
                    </a:cubicBezTo>
                    <a:cubicBezTo>
                      <a:pt x="21" y="0"/>
                      <a:pt x="21" y="0"/>
                      <a:pt x="21" y="0"/>
                    </a:cubicBezTo>
                    <a:cubicBezTo>
                      <a:pt x="21" y="24"/>
                      <a:pt x="21" y="24"/>
                      <a:pt x="21" y="24"/>
                    </a:cubicBezTo>
                    <a:cubicBezTo>
                      <a:pt x="38" y="24"/>
                      <a:pt x="38" y="24"/>
                      <a:pt x="38" y="24"/>
                    </a:cubicBezTo>
                    <a:cubicBezTo>
                      <a:pt x="38" y="41"/>
                      <a:pt x="38" y="41"/>
                      <a:pt x="38" y="41"/>
                    </a:cubicBezTo>
                    <a:cubicBezTo>
                      <a:pt x="21" y="41"/>
                      <a:pt x="21" y="41"/>
                      <a:pt x="21" y="41"/>
                    </a:cubicBezTo>
                    <a:cubicBezTo>
                      <a:pt x="21" y="84"/>
                      <a:pt x="21" y="84"/>
                      <a:pt x="21" y="84"/>
                    </a:cubicBezTo>
                    <a:cubicBezTo>
                      <a:pt x="21" y="89"/>
                      <a:pt x="24" y="91"/>
                      <a:pt x="29" y="91"/>
                    </a:cubicBezTo>
                    <a:cubicBezTo>
                      <a:pt x="38" y="91"/>
                      <a:pt x="38" y="91"/>
                      <a:pt x="38" y="91"/>
                    </a:cubicBezTo>
                    <a:cubicBezTo>
                      <a:pt x="38" y="110"/>
                      <a:pt x="38" y="110"/>
                      <a:pt x="38" y="110"/>
                    </a:cubicBezTo>
                    <a:cubicBezTo>
                      <a:pt x="25" y="110"/>
                      <a:pt x="25" y="110"/>
                      <a:pt x="25"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7">
                <a:extLst>
                  <a:ext uri="{FF2B5EF4-FFF2-40B4-BE49-F238E27FC236}">
                    <a16:creationId xmlns:a16="http://schemas.microsoft.com/office/drawing/2014/main" id="{27AFAF64-120F-4941-8F4F-F5931F3F7616}"/>
                  </a:ext>
                </a:extLst>
              </p:cNvPr>
              <p:cNvSpPr>
                <a:spLocks noEditPoints="1"/>
              </p:cNvSpPr>
              <p:nvPr userDrawn="1"/>
            </p:nvSpPr>
            <p:spPr bwMode="auto">
              <a:xfrm>
                <a:off x="-1643" y="1835"/>
                <a:ext cx="116" cy="134"/>
              </a:xfrm>
              <a:custGeom>
                <a:avLst/>
                <a:gdLst>
                  <a:gd name="T0" fmla="*/ 22 w 77"/>
                  <a:gd name="T1" fmla="*/ 51 h 89"/>
                  <a:gd name="T2" fmla="*/ 41 w 77"/>
                  <a:gd name="T3" fmla="*/ 71 h 89"/>
                  <a:gd name="T4" fmla="*/ 61 w 77"/>
                  <a:gd name="T5" fmla="*/ 63 h 89"/>
                  <a:gd name="T6" fmla="*/ 75 w 77"/>
                  <a:gd name="T7" fmla="*/ 75 h 89"/>
                  <a:gd name="T8" fmla="*/ 41 w 77"/>
                  <a:gd name="T9" fmla="*/ 89 h 89"/>
                  <a:gd name="T10" fmla="*/ 0 w 77"/>
                  <a:gd name="T11" fmla="*/ 45 h 89"/>
                  <a:gd name="T12" fmla="*/ 41 w 77"/>
                  <a:gd name="T13" fmla="*/ 0 h 89"/>
                  <a:gd name="T14" fmla="*/ 77 w 77"/>
                  <a:gd name="T15" fmla="*/ 44 h 89"/>
                  <a:gd name="T16" fmla="*/ 77 w 77"/>
                  <a:gd name="T17" fmla="*/ 51 h 89"/>
                  <a:gd name="T18" fmla="*/ 22 w 77"/>
                  <a:gd name="T19" fmla="*/ 51 h 89"/>
                  <a:gd name="T20" fmla="*/ 40 w 77"/>
                  <a:gd name="T21" fmla="*/ 18 h 89"/>
                  <a:gd name="T22" fmla="*/ 24 w 77"/>
                  <a:gd name="T23" fmla="*/ 27 h 89"/>
                  <a:gd name="T24" fmla="*/ 22 w 77"/>
                  <a:gd name="T25" fmla="*/ 37 h 89"/>
                  <a:gd name="T26" fmla="*/ 56 w 77"/>
                  <a:gd name="T27" fmla="*/ 37 h 89"/>
                  <a:gd name="T28" fmla="*/ 40 w 77"/>
                  <a:gd name="T29" fmla="*/ 1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89">
                    <a:moveTo>
                      <a:pt x="22" y="51"/>
                    </a:moveTo>
                    <a:cubicBezTo>
                      <a:pt x="22" y="63"/>
                      <a:pt x="29" y="71"/>
                      <a:pt x="41" y="71"/>
                    </a:cubicBezTo>
                    <a:cubicBezTo>
                      <a:pt x="51" y="71"/>
                      <a:pt x="56" y="68"/>
                      <a:pt x="61" y="63"/>
                    </a:cubicBezTo>
                    <a:cubicBezTo>
                      <a:pt x="75" y="75"/>
                      <a:pt x="75" y="75"/>
                      <a:pt x="75" y="75"/>
                    </a:cubicBezTo>
                    <a:cubicBezTo>
                      <a:pt x="66" y="84"/>
                      <a:pt x="57" y="89"/>
                      <a:pt x="41" y="89"/>
                    </a:cubicBezTo>
                    <a:cubicBezTo>
                      <a:pt x="20" y="89"/>
                      <a:pt x="0" y="78"/>
                      <a:pt x="0" y="45"/>
                    </a:cubicBezTo>
                    <a:cubicBezTo>
                      <a:pt x="0" y="16"/>
                      <a:pt x="18" y="0"/>
                      <a:pt x="41" y="0"/>
                    </a:cubicBezTo>
                    <a:cubicBezTo>
                      <a:pt x="64" y="0"/>
                      <a:pt x="77" y="19"/>
                      <a:pt x="77" y="44"/>
                    </a:cubicBezTo>
                    <a:cubicBezTo>
                      <a:pt x="77" y="51"/>
                      <a:pt x="77" y="51"/>
                      <a:pt x="77" y="51"/>
                    </a:cubicBezTo>
                    <a:cubicBezTo>
                      <a:pt x="22" y="51"/>
                      <a:pt x="22" y="51"/>
                      <a:pt x="22" y="51"/>
                    </a:cubicBezTo>
                    <a:moveTo>
                      <a:pt x="40" y="18"/>
                    </a:moveTo>
                    <a:cubicBezTo>
                      <a:pt x="32" y="18"/>
                      <a:pt x="27" y="22"/>
                      <a:pt x="24" y="27"/>
                    </a:cubicBezTo>
                    <a:cubicBezTo>
                      <a:pt x="23" y="30"/>
                      <a:pt x="22" y="33"/>
                      <a:pt x="22" y="37"/>
                    </a:cubicBezTo>
                    <a:cubicBezTo>
                      <a:pt x="56" y="37"/>
                      <a:pt x="56" y="37"/>
                      <a:pt x="56" y="37"/>
                    </a:cubicBezTo>
                    <a:cubicBezTo>
                      <a:pt x="55" y="27"/>
                      <a:pt x="51" y="18"/>
                      <a:pt x="4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8">
                <a:extLst>
                  <a:ext uri="{FF2B5EF4-FFF2-40B4-BE49-F238E27FC236}">
                    <a16:creationId xmlns:a16="http://schemas.microsoft.com/office/drawing/2014/main" id="{20605BC0-73B4-4E47-BE69-D9868321CF6F}"/>
                  </a:ext>
                </a:extLst>
              </p:cNvPr>
              <p:cNvSpPr>
                <a:spLocks/>
              </p:cNvSpPr>
              <p:nvPr userDrawn="1"/>
            </p:nvSpPr>
            <p:spPr bwMode="auto">
              <a:xfrm>
                <a:off x="-1839" y="1838"/>
                <a:ext cx="105" cy="130"/>
              </a:xfrm>
              <a:custGeom>
                <a:avLst/>
                <a:gdLst>
                  <a:gd name="T0" fmla="*/ 39 w 70"/>
                  <a:gd name="T1" fmla="*/ 17 h 86"/>
                  <a:gd name="T2" fmla="*/ 48 w 70"/>
                  <a:gd name="T3" fmla="*/ 25 h 86"/>
                  <a:gd name="T4" fmla="*/ 48 w 70"/>
                  <a:gd name="T5" fmla="*/ 86 h 86"/>
                  <a:gd name="T6" fmla="*/ 70 w 70"/>
                  <a:gd name="T7" fmla="*/ 86 h 86"/>
                  <a:gd name="T8" fmla="*/ 70 w 70"/>
                  <a:gd name="T9" fmla="*/ 25 h 86"/>
                  <a:gd name="T10" fmla="*/ 45 w 70"/>
                  <a:gd name="T11" fmla="*/ 0 h 86"/>
                  <a:gd name="T12" fmla="*/ 0 w 70"/>
                  <a:gd name="T13" fmla="*/ 0 h 86"/>
                  <a:gd name="T14" fmla="*/ 0 w 70"/>
                  <a:gd name="T15" fmla="*/ 86 h 86"/>
                  <a:gd name="T16" fmla="*/ 21 w 70"/>
                  <a:gd name="T17" fmla="*/ 86 h 86"/>
                  <a:gd name="T18" fmla="*/ 21 w 70"/>
                  <a:gd name="T19" fmla="*/ 17 h 86"/>
                  <a:gd name="T20" fmla="*/ 39 w 70"/>
                  <a:gd name="T21" fmla="*/ 1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6">
                    <a:moveTo>
                      <a:pt x="39" y="17"/>
                    </a:moveTo>
                    <a:cubicBezTo>
                      <a:pt x="46" y="17"/>
                      <a:pt x="48" y="20"/>
                      <a:pt x="48" y="25"/>
                    </a:cubicBezTo>
                    <a:cubicBezTo>
                      <a:pt x="48" y="86"/>
                      <a:pt x="48" y="86"/>
                      <a:pt x="48" y="86"/>
                    </a:cubicBezTo>
                    <a:cubicBezTo>
                      <a:pt x="70" y="86"/>
                      <a:pt x="70" y="86"/>
                      <a:pt x="70" y="86"/>
                    </a:cubicBezTo>
                    <a:cubicBezTo>
                      <a:pt x="70" y="25"/>
                      <a:pt x="70" y="25"/>
                      <a:pt x="70" y="25"/>
                    </a:cubicBezTo>
                    <a:cubicBezTo>
                      <a:pt x="70" y="13"/>
                      <a:pt x="64" y="0"/>
                      <a:pt x="45" y="0"/>
                    </a:cubicBezTo>
                    <a:cubicBezTo>
                      <a:pt x="0" y="0"/>
                      <a:pt x="0" y="0"/>
                      <a:pt x="0" y="0"/>
                    </a:cubicBezTo>
                    <a:cubicBezTo>
                      <a:pt x="0" y="86"/>
                      <a:pt x="0" y="86"/>
                      <a:pt x="0" y="86"/>
                    </a:cubicBezTo>
                    <a:cubicBezTo>
                      <a:pt x="21" y="86"/>
                      <a:pt x="21" y="86"/>
                      <a:pt x="21" y="86"/>
                    </a:cubicBezTo>
                    <a:cubicBezTo>
                      <a:pt x="21" y="17"/>
                      <a:pt x="21" y="17"/>
                      <a:pt x="21" y="17"/>
                    </a:cubicBezTo>
                    <a:lnTo>
                      <a:pt x="3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9">
                <a:extLst>
                  <a:ext uri="{FF2B5EF4-FFF2-40B4-BE49-F238E27FC236}">
                    <a16:creationId xmlns:a16="http://schemas.microsoft.com/office/drawing/2014/main" id="{88871E91-4D71-4731-A793-6C66A0FF1E76}"/>
                  </a:ext>
                </a:extLst>
              </p:cNvPr>
              <p:cNvSpPr>
                <a:spLocks noEditPoints="1"/>
              </p:cNvSpPr>
              <p:nvPr userDrawn="1"/>
            </p:nvSpPr>
            <p:spPr bwMode="auto">
              <a:xfrm>
                <a:off x="-1452" y="1784"/>
                <a:ext cx="27" cy="25"/>
              </a:xfrm>
              <a:custGeom>
                <a:avLst/>
                <a:gdLst>
                  <a:gd name="T0" fmla="*/ 9 w 18"/>
                  <a:gd name="T1" fmla="*/ 17 h 17"/>
                  <a:gd name="T2" fmla="*/ 0 w 18"/>
                  <a:gd name="T3" fmla="*/ 9 h 17"/>
                  <a:gd name="T4" fmla="*/ 9 w 18"/>
                  <a:gd name="T5" fmla="*/ 0 h 17"/>
                  <a:gd name="T6" fmla="*/ 18 w 18"/>
                  <a:gd name="T7" fmla="*/ 9 h 17"/>
                  <a:gd name="T8" fmla="*/ 9 w 18"/>
                  <a:gd name="T9" fmla="*/ 17 h 17"/>
                  <a:gd name="T10" fmla="*/ 9 w 18"/>
                  <a:gd name="T11" fmla="*/ 1 h 17"/>
                  <a:gd name="T12" fmla="*/ 2 w 18"/>
                  <a:gd name="T13" fmla="*/ 9 h 17"/>
                  <a:gd name="T14" fmla="*/ 9 w 18"/>
                  <a:gd name="T15" fmla="*/ 16 h 17"/>
                  <a:gd name="T16" fmla="*/ 16 w 18"/>
                  <a:gd name="T17" fmla="*/ 9 h 17"/>
                  <a:gd name="T18" fmla="*/ 9 w 18"/>
                  <a:gd name="T19" fmla="*/ 1 h 17"/>
                  <a:gd name="T20" fmla="*/ 13 w 18"/>
                  <a:gd name="T21" fmla="*/ 14 h 17"/>
                  <a:gd name="T22" fmla="*/ 11 w 18"/>
                  <a:gd name="T23" fmla="*/ 14 h 17"/>
                  <a:gd name="T24" fmla="*/ 11 w 18"/>
                  <a:gd name="T25" fmla="*/ 14 h 17"/>
                  <a:gd name="T26" fmla="*/ 9 w 18"/>
                  <a:gd name="T27" fmla="*/ 10 h 17"/>
                  <a:gd name="T28" fmla="*/ 8 w 18"/>
                  <a:gd name="T29" fmla="*/ 10 h 17"/>
                  <a:gd name="T30" fmla="*/ 8 w 18"/>
                  <a:gd name="T31" fmla="*/ 10 h 17"/>
                  <a:gd name="T32" fmla="*/ 7 w 18"/>
                  <a:gd name="T33" fmla="*/ 10 h 17"/>
                  <a:gd name="T34" fmla="*/ 7 w 18"/>
                  <a:gd name="T35" fmla="*/ 13 h 17"/>
                  <a:gd name="T36" fmla="*/ 7 w 18"/>
                  <a:gd name="T37" fmla="*/ 14 h 17"/>
                  <a:gd name="T38" fmla="*/ 5 w 18"/>
                  <a:gd name="T39" fmla="*/ 14 h 17"/>
                  <a:gd name="T40" fmla="*/ 5 w 18"/>
                  <a:gd name="T41" fmla="*/ 13 h 17"/>
                  <a:gd name="T42" fmla="*/ 5 w 18"/>
                  <a:gd name="T43" fmla="*/ 4 h 17"/>
                  <a:gd name="T44" fmla="*/ 6 w 18"/>
                  <a:gd name="T45" fmla="*/ 3 h 17"/>
                  <a:gd name="T46" fmla="*/ 8 w 18"/>
                  <a:gd name="T47" fmla="*/ 3 h 17"/>
                  <a:gd name="T48" fmla="*/ 13 w 18"/>
                  <a:gd name="T49" fmla="*/ 6 h 17"/>
                  <a:gd name="T50" fmla="*/ 13 w 18"/>
                  <a:gd name="T51" fmla="*/ 6 h 17"/>
                  <a:gd name="T52" fmla="*/ 11 w 18"/>
                  <a:gd name="T53" fmla="*/ 9 h 17"/>
                  <a:gd name="T54" fmla="*/ 13 w 18"/>
                  <a:gd name="T55" fmla="*/ 13 h 17"/>
                  <a:gd name="T56" fmla="*/ 13 w 18"/>
                  <a:gd name="T57" fmla="*/ 13 h 17"/>
                  <a:gd name="T58" fmla="*/ 13 w 18"/>
                  <a:gd name="T59" fmla="*/ 14 h 17"/>
                  <a:gd name="T60" fmla="*/ 11 w 18"/>
                  <a:gd name="T61" fmla="*/ 6 h 17"/>
                  <a:gd name="T62" fmla="*/ 9 w 18"/>
                  <a:gd name="T63" fmla="*/ 5 h 17"/>
                  <a:gd name="T64" fmla="*/ 8 w 18"/>
                  <a:gd name="T65" fmla="*/ 5 h 17"/>
                  <a:gd name="T66" fmla="*/ 7 w 18"/>
                  <a:gd name="T67" fmla="*/ 5 h 17"/>
                  <a:gd name="T68" fmla="*/ 7 w 18"/>
                  <a:gd name="T69" fmla="*/ 8 h 17"/>
                  <a:gd name="T70" fmla="*/ 9 w 18"/>
                  <a:gd name="T71" fmla="*/ 8 h 17"/>
                  <a:gd name="T72" fmla="*/ 11 w 18"/>
                  <a:gd name="T73"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7">
                    <a:moveTo>
                      <a:pt x="9" y="17"/>
                    </a:moveTo>
                    <a:cubicBezTo>
                      <a:pt x="4" y="17"/>
                      <a:pt x="0" y="13"/>
                      <a:pt x="0" y="9"/>
                    </a:cubicBezTo>
                    <a:cubicBezTo>
                      <a:pt x="0" y="4"/>
                      <a:pt x="4" y="0"/>
                      <a:pt x="9" y="0"/>
                    </a:cubicBezTo>
                    <a:cubicBezTo>
                      <a:pt x="14" y="0"/>
                      <a:pt x="18" y="4"/>
                      <a:pt x="18" y="9"/>
                    </a:cubicBezTo>
                    <a:cubicBezTo>
                      <a:pt x="18" y="13"/>
                      <a:pt x="14" y="17"/>
                      <a:pt x="9" y="17"/>
                    </a:cubicBezTo>
                    <a:close/>
                    <a:moveTo>
                      <a:pt x="9" y="1"/>
                    </a:moveTo>
                    <a:cubicBezTo>
                      <a:pt x="5" y="1"/>
                      <a:pt x="2" y="5"/>
                      <a:pt x="2" y="9"/>
                    </a:cubicBezTo>
                    <a:cubicBezTo>
                      <a:pt x="2" y="13"/>
                      <a:pt x="5" y="16"/>
                      <a:pt x="9" y="16"/>
                    </a:cubicBezTo>
                    <a:cubicBezTo>
                      <a:pt x="13" y="16"/>
                      <a:pt x="16" y="13"/>
                      <a:pt x="16" y="9"/>
                    </a:cubicBezTo>
                    <a:cubicBezTo>
                      <a:pt x="16" y="5"/>
                      <a:pt x="13" y="1"/>
                      <a:pt x="9" y="1"/>
                    </a:cubicBezTo>
                    <a:close/>
                    <a:moveTo>
                      <a:pt x="13" y="14"/>
                    </a:moveTo>
                    <a:cubicBezTo>
                      <a:pt x="11" y="14"/>
                      <a:pt x="11" y="14"/>
                      <a:pt x="11" y="14"/>
                    </a:cubicBezTo>
                    <a:cubicBezTo>
                      <a:pt x="11" y="14"/>
                      <a:pt x="11" y="14"/>
                      <a:pt x="11" y="14"/>
                    </a:cubicBezTo>
                    <a:cubicBezTo>
                      <a:pt x="9" y="10"/>
                      <a:pt x="9" y="10"/>
                      <a:pt x="9" y="10"/>
                    </a:cubicBezTo>
                    <a:cubicBezTo>
                      <a:pt x="8" y="10"/>
                      <a:pt x="8" y="10"/>
                      <a:pt x="8" y="10"/>
                    </a:cubicBezTo>
                    <a:cubicBezTo>
                      <a:pt x="8" y="10"/>
                      <a:pt x="8" y="10"/>
                      <a:pt x="8" y="10"/>
                    </a:cubicBezTo>
                    <a:cubicBezTo>
                      <a:pt x="7" y="10"/>
                      <a:pt x="7" y="10"/>
                      <a:pt x="7" y="10"/>
                    </a:cubicBezTo>
                    <a:cubicBezTo>
                      <a:pt x="7" y="13"/>
                      <a:pt x="7" y="13"/>
                      <a:pt x="7" y="13"/>
                    </a:cubicBezTo>
                    <a:cubicBezTo>
                      <a:pt x="7" y="14"/>
                      <a:pt x="7" y="14"/>
                      <a:pt x="7" y="14"/>
                    </a:cubicBezTo>
                    <a:cubicBezTo>
                      <a:pt x="5" y="14"/>
                      <a:pt x="5" y="14"/>
                      <a:pt x="5" y="14"/>
                    </a:cubicBezTo>
                    <a:cubicBezTo>
                      <a:pt x="5" y="14"/>
                      <a:pt x="5" y="14"/>
                      <a:pt x="5" y="13"/>
                    </a:cubicBezTo>
                    <a:cubicBezTo>
                      <a:pt x="5" y="4"/>
                      <a:pt x="5" y="4"/>
                      <a:pt x="5" y="4"/>
                    </a:cubicBezTo>
                    <a:cubicBezTo>
                      <a:pt x="5" y="3"/>
                      <a:pt x="5" y="3"/>
                      <a:pt x="6" y="3"/>
                    </a:cubicBezTo>
                    <a:cubicBezTo>
                      <a:pt x="6" y="3"/>
                      <a:pt x="8" y="3"/>
                      <a:pt x="8" y="3"/>
                    </a:cubicBezTo>
                    <a:cubicBezTo>
                      <a:pt x="11" y="3"/>
                      <a:pt x="13" y="4"/>
                      <a:pt x="13" y="6"/>
                    </a:cubicBezTo>
                    <a:cubicBezTo>
                      <a:pt x="13" y="6"/>
                      <a:pt x="13" y="6"/>
                      <a:pt x="13" y="6"/>
                    </a:cubicBezTo>
                    <a:cubicBezTo>
                      <a:pt x="13" y="8"/>
                      <a:pt x="12" y="9"/>
                      <a:pt x="11" y="9"/>
                    </a:cubicBezTo>
                    <a:cubicBezTo>
                      <a:pt x="13" y="13"/>
                      <a:pt x="13" y="13"/>
                      <a:pt x="13" y="13"/>
                    </a:cubicBezTo>
                    <a:cubicBezTo>
                      <a:pt x="13" y="13"/>
                      <a:pt x="13" y="13"/>
                      <a:pt x="13" y="13"/>
                    </a:cubicBezTo>
                    <a:cubicBezTo>
                      <a:pt x="13" y="14"/>
                      <a:pt x="13" y="14"/>
                      <a:pt x="13" y="14"/>
                    </a:cubicBezTo>
                    <a:close/>
                    <a:moveTo>
                      <a:pt x="11" y="6"/>
                    </a:moveTo>
                    <a:cubicBezTo>
                      <a:pt x="11" y="5"/>
                      <a:pt x="10" y="5"/>
                      <a:pt x="9" y="5"/>
                    </a:cubicBezTo>
                    <a:cubicBezTo>
                      <a:pt x="8" y="5"/>
                      <a:pt x="8" y="5"/>
                      <a:pt x="8" y="5"/>
                    </a:cubicBezTo>
                    <a:cubicBezTo>
                      <a:pt x="7" y="5"/>
                      <a:pt x="7" y="5"/>
                      <a:pt x="7" y="5"/>
                    </a:cubicBezTo>
                    <a:cubicBezTo>
                      <a:pt x="7" y="8"/>
                      <a:pt x="7" y="8"/>
                      <a:pt x="7" y="8"/>
                    </a:cubicBezTo>
                    <a:cubicBezTo>
                      <a:pt x="7" y="8"/>
                      <a:pt x="8" y="8"/>
                      <a:pt x="9" y="8"/>
                    </a:cubicBezTo>
                    <a:cubicBezTo>
                      <a:pt x="10" y="8"/>
                      <a:pt x="11" y="7"/>
                      <a:pt x="1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851133733"/>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40" y="1212850"/>
            <a:ext cx="5486399" cy="1982081"/>
          </a:xfrm>
        </p:spPr>
        <p:txBody>
          <a:bodyPr wrap="square">
            <a:spAutoFit/>
          </a:bodyPr>
          <a:lstStyle>
            <a:lvl1pPr marL="0" indent="0">
              <a:spcBef>
                <a:spcPts val="1224"/>
              </a:spcBef>
              <a:buClr>
                <a:schemeClr val="tx1"/>
              </a:buClr>
              <a:buFont typeface="Wingdings" pitchFamily="2" charset="2"/>
              <a:buNone/>
              <a:defRPr sz="3199"/>
            </a:lvl1pPr>
            <a:lvl2pPr marL="0" indent="0">
              <a:buNone/>
              <a:defRPr sz="2400"/>
            </a:lvl2pPr>
            <a:lvl3pPr marL="231730" indent="0">
              <a:buNone/>
              <a:tabLst/>
              <a:defRPr sz="2000"/>
            </a:lvl3pPr>
            <a:lvl4pPr marL="460287" indent="0">
              <a:buNone/>
              <a:defRPr/>
            </a:lvl4pPr>
            <a:lvl5pPr marL="6856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50"/>
            <a:ext cx="5486399" cy="1982081"/>
          </a:xfrm>
        </p:spPr>
        <p:txBody>
          <a:bodyPr wrap="square">
            <a:spAutoFit/>
          </a:bodyPr>
          <a:lstStyle>
            <a:lvl1pPr marL="0" indent="0">
              <a:spcBef>
                <a:spcPts val="1224"/>
              </a:spcBef>
              <a:buClr>
                <a:schemeClr val="tx1"/>
              </a:buClr>
              <a:buFont typeface="Wingdings" pitchFamily="2" charset="2"/>
              <a:buNone/>
              <a:defRPr sz="3199"/>
            </a:lvl1pPr>
            <a:lvl2pPr marL="0" indent="0">
              <a:buNone/>
              <a:defRPr sz="2400"/>
            </a:lvl2pPr>
            <a:lvl3pPr marL="231730" indent="0">
              <a:buNone/>
              <a:tabLst/>
              <a:defRPr sz="2000"/>
            </a:lvl3pPr>
            <a:lvl4pPr marL="460287" indent="0">
              <a:buNone/>
              <a:defRPr/>
            </a:lvl4pPr>
            <a:lvl5pPr marL="6856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46135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image" Target="../media/image1.emf"/><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theme" Target="../theme/theme3.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theme" Target="../theme/theme4.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7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1"/>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4059602932"/>
      </p:ext>
    </p:extLst>
  </p:cSld>
  <p:clrMap bg1="lt1" tx1="dk1" bg2="lt2" tx2="dk2" accent1="accent1" accent2="accent2" accent3="accent3" accent4="accent4" accent5="accent5" accent6="accent6" hlink="hlink" folHlink="folHlink"/>
  <p:sldLayoutIdLst>
    <p:sldLayoutId id="2147484517" r:id="rId1"/>
    <p:sldLayoutId id="2147484476" r:id="rId2"/>
    <p:sldLayoutId id="2147484478" r:id="rId3"/>
    <p:sldLayoutId id="2147484480" r:id="rId4"/>
    <p:sldLayoutId id="2147484481" r:id="rId5"/>
    <p:sldLayoutId id="2147484482" r:id="rId6"/>
    <p:sldLayoutId id="2147484483" r:id="rId7"/>
    <p:sldLayoutId id="2147484484" r:id="rId8"/>
    <p:sldLayoutId id="2147484485" r:id="rId9"/>
    <p:sldLayoutId id="2147484486" r:id="rId10"/>
    <p:sldLayoutId id="2147484487" r:id="rId11"/>
    <p:sldLayoutId id="2147484488" r:id="rId12"/>
    <p:sldLayoutId id="2147484489" r:id="rId13"/>
    <p:sldLayoutId id="2147484490" r:id="rId14"/>
    <p:sldLayoutId id="2147484491" r:id="rId15"/>
    <p:sldLayoutId id="2147484515" r:id="rId16"/>
    <p:sldLayoutId id="2147484492" r:id="rId17"/>
    <p:sldLayoutId id="2147484493" r:id="rId18"/>
    <p:sldLayoutId id="2147484494" r:id="rId19"/>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19"/>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2005544715"/>
      </p:ext>
    </p:extLst>
  </p:cSld>
  <p:clrMap bg1="dk1" tx1="lt1" bg2="dk2" tx2="lt2" accent1="accent1" accent2="accent2" accent3="accent3" accent4="accent4" accent5="accent5" accent6="accent6" hlink="hlink" folHlink="folHlink"/>
  <p:sldLayoutIdLst>
    <p:sldLayoutId id="2147484498" r:id="rId1"/>
    <p:sldLayoutId id="2147484500" r:id="rId2"/>
    <p:sldLayoutId id="2147484501" r:id="rId3"/>
    <p:sldLayoutId id="2147484502" r:id="rId4"/>
    <p:sldLayoutId id="2147484503" r:id="rId5"/>
    <p:sldLayoutId id="2147484504" r:id="rId6"/>
    <p:sldLayoutId id="2147484505" r:id="rId7"/>
    <p:sldLayoutId id="2147484506" r:id="rId8"/>
    <p:sldLayoutId id="2147484507" r:id="rId9"/>
    <p:sldLayoutId id="2147484508" r:id="rId10"/>
    <p:sldLayoutId id="2147484509" r:id="rId11"/>
    <p:sldLayoutId id="2147484510" r:id="rId12"/>
    <p:sldLayoutId id="2147484511" r:id="rId13"/>
    <p:sldLayoutId id="2147484512" r:id="rId14"/>
    <p:sldLayoutId id="2147484513" r:id="rId15"/>
    <p:sldLayoutId id="2147484514" r:id="rId16"/>
    <p:sldLayoutId id="2147484568" r:id="rId17"/>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2"/>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3157993342"/>
      </p:ext>
    </p:extLst>
  </p:cSld>
  <p:clrMap bg1="lt1" tx1="dk1" bg2="lt2" tx2="dk2" accent1="accent1" accent2="accent2" accent3="accent3" accent4="accent4" accent5="accent5" accent6="accent6" hlink="hlink" folHlink="folHlink"/>
  <p:sldLayoutIdLst>
    <p:sldLayoutId id="2147484519" r:id="rId1"/>
    <p:sldLayoutId id="2147484520" r:id="rId2"/>
    <p:sldLayoutId id="2147484521" r:id="rId3"/>
    <p:sldLayoutId id="2147484522" r:id="rId4"/>
    <p:sldLayoutId id="2147484523" r:id="rId5"/>
    <p:sldLayoutId id="2147484524" r:id="rId6"/>
    <p:sldLayoutId id="2147484525" r:id="rId7"/>
    <p:sldLayoutId id="2147484526" r:id="rId8"/>
    <p:sldLayoutId id="2147484527" r:id="rId9"/>
    <p:sldLayoutId id="2147484528" r:id="rId10"/>
    <p:sldLayoutId id="2147484529" r:id="rId11"/>
    <p:sldLayoutId id="2147484530" r:id="rId12"/>
    <p:sldLayoutId id="2147484531" r:id="rId13"/>
    <p:sldLayoutId id="2147484532" r:id="rId14"/>
    <p:sldLayoutId id="2147484533" r:id="rId15"/>
    <p:sldLayoutId id="2147484534" r:id="rId16"/>
    <p:sldLayoutId id="2147484535" r:id="rId17"/>
    <p:sldLayoutId id="2147484536" r:id="rId18"/>
    <p:sldLayoutId id="2147484537" r:id="rId19"/>
    <p:sldLayoutId id="2147484538" r:id="rId20"/>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1" y="1212852"/>
            <a:ext cx="11887198" cy="2134413"/>
          </a:xfrm>
          <a:prstGeom prst="rect">
            <a:avLst/>
          </a:prstGeom>
        </p:spPr>
        <p:txBody>
          <a:bodyPr vert="horz" wrap="square" lIns="146304" tIns="91440" rIns="146304" bIns="91440" rtlCol="0">
            <a:spAutoFit/>
          </a:bodyPr>
          <a:lstStyle/>
          <a:p>
            <a:pPr marL="342834" marR="0" lvl="0" indent="-342834" algn="l" defTabSz="932563" rtl="0" eaLnBrk="1" fontAlgn="auto" latinLnBrk="0" hangingPunct="1">
              <a:lnSpc>
                <a:spcPct val="90000"/>
              </a:lnSpc>
              <a:spcBef>
                <a:spcPct val="20000"/>
              </a:spcBef>
              <a:spcAft>
                <a:spcPts val="0"/>
              </a:spcAft>
              <a:buClrTx/>
              <a:buSzPct val="90000"/>
              <a:buFont typeface="Arial" pitchFamily="34" charset="0"/>
              <a:buChar char="•"/>
              <a:tabLst/>
            </a:pPr>
            <a:r>
              <a:rPr lang="en-US"/>
              <a:t>Click to edit Master text styles</a:t>
            </a:r>
          </a:p>
          <a:p>
            <a:pPr marL="584088" marR="0" lvl="1" indent="-241253" algn="l" defTabSz="932563" rtl="0" eaLnBrk="1" fontAlgn="auto" latinLnBrk="0" hangingPunct="1">
              <a:lnSpc>
                <a:spcPct val="90000"/>
              </a:lnSpc>
              <a:spcBef>
                <a:spcPct val="20000"/>
              </a:spcBef>
              <a:spcAft>
                <a:spcPts val="0"/>
              </a:spcAft>
              <a:buClrTx/>
              <a:buSzPct val="90000"/>
              <a:buFont typeface="Arial" pitchFamily="34" charset="0"/>
              <a:buChar char="•"/>
              <a:tabLst/>
            </a:pPr>
            <a:r>
              <a:rPr lang="en-US"/>
              <a:t>Second level</a:t>
            </a:r>
          </a:p>
          <a:p>
            <a:pPr lvl="2"/>
            <a:r>
              <a:rPr lang="en-US"/>
              <a:t>Third level</a:t>
            </a:r>
          </a:p>
          <a:p>
            <a:pPr lvl="3"/>
            <a:r>
              <a:rPr lang="en-US"/>
              <a:t>Fourth level</a:t>
            </a:r>
          </a:p>
          <a:p>
            <a:pPr lvl="4"/>
            <a:r>
              <a:rPr lang="en-US"/>
              <a:t>Fifth level</a:t>
            </a:r>
          </a:p>
        </p:txBody>
      </p:sp>
      <p:grpSp>
        <p:nvGrpSpPr>
          <p:cNvPr id="3" name="Group 2"/>
          <p:cNvGrpSpPr/>
          <p:nvPr userDrawn="1"/>
        </p:nvGrpSpPr>
        <p:grpSpPr>
          <a:xfrm>
            <a:off x="12618964" y="-8395"/>
            <a:ext cx="955641" cy="5775363"/>
            <a:chOff x="12618967" y="-8396"/>
            <a:chExt cx="955641" cy="5775363"/>
          </a:xfrm>
        </p:grpSpPr>
        <p:grpSp>
          <p:nvGrpSpPr>
            <p:cNvPr id="19" name="Group 18"/>
            <p:cNvGrpSpPr/>
            <p:nvPr userDrawn="1"/>
          </p:nvGrpSpPr>
          <p:grpSpPr>
            <a:xfrm rot="5400000">
              <a:off x="11584220" y="1040742"/>
              <a:ext cx="2698730" cy="629236"/>
              <a:chOff x="1584344" y="4543426"/>
              <a:chExt cx="2698730" cy="629236"/>
            </a:xfrm>
          </p:grpSpPr>
          <p:sp>
            <p:nvSpPr>
              <p:cNvPr id="25" name="Rectangle 24"/>
              <p:cNvSpPr/>
              <p:nvPr userDrawn="1"/>
            </p:nvSpPr>
            <p:spPr bwMode="auto">
              <a:xfrm>
                <a:off x="1586734" y="4543428"/>
                <a:ext cx="869930" cy="28976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32293" fontAlgn="base">
                  <a:lnSpc>
                    <a:spcPct val="100000"/>
                  </a:lnSpc>
                  <a:spcBef>
                    <a:spcPct val="0"/>
                  </a:spcBef>
                  <a:spcAft>
                    <a:spcPct val="0"/>
                  </a:spcAft>
                </a:pPr>
                <a:r>
                  <a:rPr lang="en-US" sz="500" b="1" kern="1200" baseline="0" err="1">
                    <a:gradFill>
                      <a:gsLst>
                        <a:gs pos="0">
                          <a:srgbClr val="FFFFFF"/>
                        </a:gs>
                        <a:gs pos="100000">
                          <a:srgbClr val="FFFFFF"/>
                        </a:gs>
                      </a:gsLst>
                      <a:lin ang="5400000" scaled="0"/>
                    </a:gradFill>
                    <a:latin typeface="+mn-lt"/>
                    <a:ea typeface="Segoe UI" pitchFamily="34" charset="0"/>
                    <a:cs typeface="Segoe UI" pitchFamily="34" charset="0"/>
                  </a:rPr>
                  <a:t>Oragen</a:t>
                </a:r>
                <a:endParaRPr lang="en-US" sz="500" b="1" kern="1200" baseline="0">
                  <a:gradFill>
                    <a:gsLst>
                      <a:gs pos="0">
                        <a:srgbClr val="FFFFFF"/>
                      </a:gs>
                      <a:gs pos="100000">
                        <a:srgbClr val="FFFFFF"/>
                      </a:gs>
                    </a:gsLst>
                    <a:lin ang="5400000" scaled="0"/>
                  </a:gradFill>
                  <a:latin typeface="+mn-lt"/>
                  <a:ea typeface="Segoe UI" pitchFamily="34" charset="0"/>
                  <a:cs typeface="Segoe UI" pitchFamily="34" charset="0"/>
                </a:endParaRPr>
              </a:p>
              <a:p>
                <a:pPr algn="l" defTabSz="932293" fontAlgn="base">
                  <a:lnSpc>
                    <a:spcPct val="100000"/>
                  </a:lnSpc>
                  <a:spcBef>
                    <a:spcPct val="0"/>
                  </a:spcBef>
                  <a:spcAft>
                    <a:spcPct val="0"/>
                  </a:spcAft>
                </a:pPr>
                <a:r>
                  <a:rPr lang="en-US" sz="500">
                    <a:gradFill>
                      <a:gsLst>
                        <a:gs pos="0">
                          <a:srgbClr val="FFFFFF"/>
                        </a:gs>
                        <a:gs pos="100000">
                          <a:srgbClr val="FFFFFF"/>
                        </a:gs>
                      </a:gsLst>
                      <a:lin ang="5400000" scaled="0"/>
                    </a:gradFill>
                    <a:ea typeface="Segoe UI" pitchFamily="34" charset="0"/>
                    <a:cs typeface="Segoe UI" pitchFamily="34" charset="0"/>
                  </a:rPr>
                  <a:t>R:</a:t>
                </a:r>
                <a:r>
                  <a:rPr lang="en-US" sz="500" baseline="0">
                    <a:gradFill>
                      <a:gsLst>
                        <a:gs pos="0">
                          <a:srgbClr val="FFFFFF"/>
                        </a:gs>
                        <a:gs pos="100000">
                          <a:srgbClr val="FFFFFF"/>
                        </a:gs>
                      </a:gsLst>
                      <a:lin ang="5400000" scaled="0"/>
                    </a:gradFill>
                    <a:ea typeface="Segoe UI" pitchFamily="34" charset="0"/>
                    <a:cs typeface="Segoe UI" pitchFamily="34" charset="0"/>
                  </a:rPr>
                  <a:t>216 G:59 B:1</a:t>
                </a:r>
                <a:endParaRPr lang="en-US" sz="500">
                  <a:gradFill>
                    <a:gsLst>
                      <a:gs pos="0">
                        <a:srgbClr val="FFFFFF"/>
                      </a:gs>
                      <a:gs pos="100000">
                        <a:srgbClr val="FFFFFF"/>
                      </a:gs>
                    </a:gsLst>
                    <a:lin ang="5400000" scaled="0"/>
                  </a:gradFill>
                  <a:ea typeface="Segoe UI" pitchFamily="34" charset="0"/>
                  <a:cs typeface="Segoe UI" pitchFamily="34" charset="0"/>
                </a:endParaRPr>
              </a:p>
            </p:txBody>
          </p:sp>
          <p:sp>
            <p:nvSpPr>
              <p:cNvPr id="26" name="Rectangle 25"/>
              <p:cNvSpPr/>
              <p:nvPr userDrawn="1"/>
            </p:nvSpPr>
            <p:spPr bwMode="auto">
              <a:xfrm>
                <a:off x="2505456" y="4543427"/>
                <a:ext cx="869930" cy="28976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32293" fontAlgn="base">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Blue</a:t>
                </a:r>
              </a:p>
              <a:p>
                <a:pPr marL="0" algn="l" defTabSz="932293" rtl="0" eaLnBrk="1" fontAlgn="base" latinLnBrk="0" hangingPunct="1">
                  <a:lnSpc>
                    <a:spcPct val="100000"/>
                  </a:lnSpc>
                  <a:spcBef>
                    <a:spcPct val="0"/>
                  </a:spcBef>
                  <a:spcAft>
                    <a:spcPct val="0"/>
                  </a:spcAft>
                </a:pPr>
                <a:r>
                  <a:rPr lang="en-US" sz="500" kern="1200">
                    <a:gradFill>
                      <a:gsLst>
                        <a:gs pos="2092">
                          <a:srgbClr val="F8F8F8"/>
                        </a:gs>
                        <a:gs pos="10042">
                          <a:srgbClr val="F8F8F8"/>
                        </a:gs>
                      </a:gsLst>
                      <a:lin ang="5400000" scaled="0"/>
                    </a:gradFill>
                    <a:latin typeface="+mn-lt"/>
                    <a:ea typeface="Segoe UI" pitchFamily="34" charset="0"/>
                    <a:cs typeface="Segoe UI" pitchFamily="34" charset="0"/>
                  </a:rPr>
                  <a:t>R:0 G:120 B:215</a:t>
                </a:r>
              </a:p>
            </p:txBody>
          </p:sp>
          <p:sp>
            <p:nvSpPr>
              <p:cNvPr id="27" name="Rectangle 26"/>
              <p:cNvSpPr/>
              <p:nvPr userDrawn="1"/>
            </p:nvSpPr>
            <p:spPr bwMode="auto">
              <a:xfrm>
                <a:off x="3413144" y="4543426"/>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Light Gray</a:t>
                </a:r>
              </a:p>
              <a:p>
                <a:pPr marL="0" algn="l" defTabSz="932293" rtl="0" eaLnBrk="1" fontAlgn="base" latinLnBrk="0" hangingPunct="1">
                  <a:lnSpc>
                    <a:spcPct val="100000"/>
                  </a:lnSpc>
                  <a:spcBef>
                    <a:spcPct val="0"/>
                  </a:spcBef>
                  <a:spcAft>
                    <a:spcPct val="0"/>
                  </a:spcAft>
                </a:pPr>
                <a:r>
                  <a:rPr lang="en-US" sz="500" b="0" kern="1200" baseline="0">
                    <a:gradFill>
                      <a:gsLst>
                        <a:gs pos="37168">
                          <a:srgbClr val="292929"/>
                        </a:gs>
                        <a:gs pos="72000">
                          <a:srgbClr val="292929"/>
                        </a:gs>
                      </a:gsLst>
                      <a:lin ang="5400000" scaled="0"/>
                    </a:gradFill>
                    <a:latin typeface="+mn-lt"/>
                    <a:ea typeface="Segoe UI" pitchFamily="34" charset="0"/>
                    <a:cs typeface="Segoe UI" pitchFamily="34" charset="0"/>
                  </a:rPr>
                  <a:t>R:210 G:210 B:210</a:t>
                </a:r>
              </a:p>
            </p:txBody>
          </p:sp>
          <p:sp>
            <p:nvSpPr>
              <p:cNvPr id="28" name="Rectangle 27"/>
              <p:cNvSpPr/>
              <p:nvPr userDrawn="1"/>
            </p:nvSpPr>
            <p:spPr bwMode="auto">
              <a:xfrm>
                <a:off x="2498744" y="4882896"/>
                <a:ext cx="869930" cy="289766"/>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Light Orange</a:t>
                </a:r>
              </a:p>
              <a:p>
                <a:pPr marL="0" algn="l" defTabSz="932293" rtl="0" eaLnBrk="1" fontAlgn="base" latinLnBrk="0" hangingPunct="1">
                  <a:lnSpc>
                    <a:spcPct val="100000"/>
                  </a:lnSpc>
                  <a:spcBef>
                    <a:spcPct val="0"/>
                  </a:spcBef>
                  <a:spcAft>
                    <a:spcPct val="0"/>
                  </a:spcAft>
                </a:pPr>
                <a:r>
                  <a:rPr lang="en-US" sz="500" kern="1200">
                    <a:gradFill>
                      <a:gsLst>
                        <a:gs pos="37168">
                          <a:srgbClr val="292929"/>
                        </a:gs>
                        <a:gs pos="72000">
                          <a:srgbClr val="292929"/>
                        </a:gs>
                      </a:gsLst>
                      <a:lin ang="5400000" scaled="0"/>
                    </a:gradFill>
                    <a:latin typeface="+mn-lt"/>
                    <a:ea typeface="Segoe UI" pitchFamily="34" charset="0"/>
                    <a:cs typeface="Segoe UI" pitchFamily="34" charset="0"/>
                  </a:rPr>
                  <a:t>R:255 G:140 B:0</a:t>
                </a:r>
              </a:p>
            </p:txBody>
          </p:sp>
          <p:sp>
            <p:nvSpPr>
              <p:cNvPr id="29" name="Rectangle 28"/>
              <p:cNvSpPr/>
              <p:nvPr userDrawn="1"/>
            </p:nvSpPr>
            <p:spPr bwMode="auto">
              <a:xfrm>
                <a:off x="3413144" y="4882895"/>
                <a:ext cx="869930" cy="289766"/>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Light Blue</a:t>
                </a:r>
              </a:p>
              <a:p>
                <a:pPr marL="0" algn="l" defTabSz="932293" rtl="0" eaLnBrk="1" fontAlgn="base" latinLnBrk="0" hangingPunct="1">
                  <a:lnSpc>
                    <a:spcPct val="100000"/>
                  </a:lnSpc>
                  <a:spcBef>
                    <a:spcPct val="0"/>
                  </a:spcBef>
                  <a:spcAft>
                    <a:spcPct val="0"/>
                  </a:spcAft>
                </a:pPr>
                <a:r>
                  <a:rPr lang="en-US" sz="500" b="0" kern="1200" baseline="0">
                    <a:gradFill>
                      <a:gsLst>
                        <a:gs pos="37168">
                          <a:srgbClr val="292929"/>
                        </a:gs>
                        <a:gs pos="72000">
                          <a:srgbClr val="292929"/>
                        </a:gs>
                      </a:gsLst>
                      <a:lin ang="5400000" scaled="0"/>
                    </a:gradFill>
                    <a:latin typeface="+mn-lt"/>
                    <a:ea typeface="Segoe UI" pitchFamily="34" charset="0"/>
                    <a:cs typeface="Segoe UI" pitchFamily="34" charset="0"/>
                  </a:rPr>
                  <a:t>R:16 G:124 B:16</a:t>
                </a:r>
              </a:p>
            </p:txBody>
          </p:sp>
          <p:sp>
            <p:nvSpPr>
              <p:cNvPr id="30" name="Rectangle 29"/>
              <p:cNvSpPr/>
              <p:nvPr userDrawn="1"/>
            </p:nvSpPr>
            <p:spPr bwMode="auto">
              <a:xfrm>
                <a:off x="1584344" y="4882896"/>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Yellow</a:t>
                </a:r>
              </a:p>
              <a:p>
                <a:pPr marL="0" algn="l" defTabSz="932293" rtl="0" eaLnBrk="1" fontAlgn="base" latinLnBrk="0" hangingPunct="1">
                  <a:lnSpc>
                    <a:spcPct val="100000"/>
                  </a:lnSpc>
                  <a:spcBef>
                    <a:spcPct val="0"/>
                  </a:spcBef>
                  <a:spcAft>
                    <a:spcPct val="0"/>
                  </a:spcAft>
                </a:pPr>
                <a:r>
                  <a:rPr lang="en-US" sz="500" b="0" kern="1200" baseline="0">
                    <a:gradFill>
                      <a:gsLst>
                        <a:gs pos="37168">
                          <a:srgbClr val="292929"/>
                        </a:gs>
                        <a:gs pos="72000">
                          <a:srgbClr val="292929"/>
                        </a:gs>
                      </a:gsLst>
                      <a:lin ang="5400000" scaled="0"/>
                    </a:gradFill>
                    <a:latin typeface="+mn-lt"/>
                    <a:ea typeface="Segoe UI" pitchFamily="34" charset="0"/>
                    <a:cs typeface="Segoe UI" pitchFamily="34" charset="0"/>
                  </a:rPr>
                  <a:t>R:255 G:185 B:0</a:t>
                </a:r>
              </a:p>
            </p:txBody>
          </p:sp>
        </p:grpSp>
        <p:sp>
          <p:nvSpPr>
            <p:cNvPr id="20" name="TextBox 19"/>
            <p:cNvSpPr txBox="1"/>
            <p:nvPr userDrawn="1"/>
          </p:nvSpPr>
          <p:spPr>
            <a:xfrm rot="5400000">
              <a:off x="12979639" y="256928"/>
              <a:ext cx="860293" cy="329645"/>
            </a:xfrm>
            <a:prstGeom prst="rect">
              <a:avLst/>
            </a:prstGeom>
            <a:noFill/>
          </p:spPr>
          <p:txBody>
            <a:bodyPr wrap="none" lIns="0" tIns="91440" rIns="182880" bIns="91440" rtlCol="0">
              <a:spAutoFit/>
            </a:bodyPr>
            <a:lstStyle/>
            <a:p>
              <a:pPr marL="0" algn="l" defTabSz="932563" rtl="0" eaLnBrk="1" latinLnBrk="0" hangingPunct="1">
                <a:lnSpc>
                  <a:spcPct val="90000"/>
                </a:lnSpc>
                <a:spcAft>
                  <a:spcPts val="600"/>
                </a:spcAft>
              </a:pPr>
              <a:r>
                <a:rPr lang="en-US" sz="1000" kern="1200">
                  <a:gradFill>
                    <a:gsLst>
                      <a:gs pos="82301">
                        <a:srgbClr val="292929"/>
                      </a:gs>
                      <a:gs pos="62000">
                        <a:srgbClr val="292929"/>
                      </a:gs>
                    </a:gsLst>
                    <a:lin ang="5400000" scaled="0"/>
                  </a:gradFill>
                  <a:latin typeface="+mn-lt"/>
                  <a:ea typeface="+mn-ea"/>
                  <a:cs typeface="+mn-cs"/>
                </a:rPr>
                <a:t>Main colors</a:t>
              </a:r>
            </a:p>
          </p:txBody>
        </p:sp>
        <p:sp>
          <p:nvSpPr>
            <p:cNvPr id="21" name="TextBox 20"/>
            <p:cNvSpPr txBox="1"/>
            <p:nvPr userDrawn="1"/>
          </p:nvSpPr>
          <p:spPr>
            <a:xfrm rot="5400000">
              <a:off x="11715628" y="4227340"/>
              <a:ext cx="2709380" cy="329645"/>
            </a:xfrm>
            <a:prstGeom prst="rect">
              <a:avLst/>
            </a:prstGeom>
            <a:noFill/>
          </p:spPr>
          <p:txBody>
            <a:bodyPr wrap="none" lIns="0" tIns="91440" rIns="182880" bIns="91440" rtlCol="0">
              <a:spAutoFit/>
            </a:bodyPr>
            <a:lstStyle/>
            <a:p>
              <a:pPr marL="0" algn="l" defTabSz="932563" rtl="0" eaLnBrk="1" latinLnBrk="0" hangingPunct="1">
                <a:lnSpc>
                  <a:spcPct val="90000"/>
                </a:lnSpc>
                <a:spcAft>
                  <a:spcPts val="600"/>
                </a:spcAft>
              </a:pPr>
              <a:r>
                <a:rPr lang="en-US" sz="1000" kern="1200">
                  <a:gradFill>
                    <a:gsLst>
                      <a:gs pos="82301">
                        <a:srgbClr val="292929"/>
                      </a:gs>
                      <a:gs pos="62000">
                        <a:srgbClr val="292929"/>
                      </a:gs>
                    </a:gsLst>
                    <a:lin ang="5400000" scaled="0"/>
                  </a:gradFill>
                  <a:latin typeface="+mn-lt"/>
                  <a:ea typeface="+mn-ea"/>
                  <a:cs typeface="+mn-cs"/>
                </a:rPr>
                <a:t>Secondary colors (use only when necessary)</a:t>
              </a:r>
            </a:p>
          </p:txBody>
        </p:sp>
        <p:sp>
          <p:nvSpPr>
            <p:cNvPr id="22" name="Rectangle 21"/>
            <p:cNvSpPr/>
            <p:nvPr userDrawn="1"/>
          </p:nvSpPr>
          <p:spPr bwMode="auto">
            <a:xfrm rot="5400000">
              <a:off x="12328888" y="5187119"/>
              <a:ext cx="869930" cy="289766"/>
            </a:xfrm>
            <a:prstGeom prst="rect">
              <a:avLst/>
            </a:prstGeom>
            <a:solidFill>
              <a:srgbClr val="BAD80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Light Green </a:t>
              </a:r>
            </a:p>
            <a:p>
              <a:pPr marL="0" algn="l" defTabSz="932293" rtl="0" eaLnBrk="1" fontAlgn="base" latinLnBrk="0" hangingPunct="1">
                <a:lnSpc>
                  <a:spcPct val="100000"/>
                </a:lnSpc>
                <a:spcBef>
                  <a:spcPct val="0"/>
                </a:spcBef>
                <a:spcAft>
                  <a:spcPct val="0"/>
                </a:spcAft>
              </a:pPr>
              <a:r>
                <a:rPr lang="en-US" sz="500" b="0" kern="1200" baseline="0">
                  <a:gradFill>
                    <a:gsLst>
                      <a:gs pos="37168">
                        <a:srgbClr val="292929"/>
                      </a:gs>
                      <a:gs pos="72000">
                        <a:srgbClr val="292929"/>
                      </a:gs>
                    </a:gsLst>
                    <a:lin ang="5400000" scaled="0"/>
                  </a:gradFill>
                  <a:latin typeface="+mn-lt"/>
                  <a:ea typeface="Segoe UI" pitchFamily="34" charset="0"/>
                  <a:cs typeface="Segoe UI" pitchFamily="34" charset="0"/>
                </a:rPr>
                <a:t>R:168 G:216 B:10</a:t>
              </a:r>
            </a:p>
          </p:txBody>
        </p:sp>
        <p:sp>
          <p:nvSpPr>
            <p:cNvPr id="31" name="Rectangle 30"/>
            <p:cNvSpPr/>
            <p:nvPr userDrawn="1"/>
          </p:nvSpPr>
          <p:spPr bwMode="auto">
            <a:xfrm rot="5400000">
              <a:off x="12328888" y="4270558"/>
              <a:ext cx="869930" cy="289766"/>
            </a:xfrm>
            <a:prstGeom prst="rect">
              <a:avLst/>
            </a:prstGeom>
            <a:solidFill>
              <a:srgbClr val="A8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Dark Red</a:t>
              </a:r>
            </a:p>
            <a:p>
              <a:pPr algn="l" defTabSz="932293"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a:t>
              </a:r>
              <a:r>
                <a:rPr lang="en-US" sz="500" baseline="0">
                  <a:gradFill>
                    <a:gsLst>
                      <a:gs pos="2092">
                        <a:srgbClr val="F8F8F8"/>
                      </a:gs>
                      <a:gs pos="10042">
                        <a:srgbClr val="F8F8F8"/>
                      </a:gs>
                    </a:gsLst>
                    <a:lin ang="5400000" scaled="0"/>
                  </a:gradFill>
                  <a:ea typeface="Segoe UI" pitchFamily="34" charset="0"/>
                  <a:cs typeface="Segoe UI" pitchFamily="34" charset="0"/>
                </a:rPr>
                <a:t>168 G:0 B:0</a:t>
              </a:r>
              <a:endParaRPr lang="en-US" sz="500">
                <a:gradFill>
                  <a:gsLst>
                    <a:gs pos="2092">
                      <a:srgbClr val="F8F8F8"/>
                    </a:gs>
                    <a:gs pos="10042">
                      <a:srgbClr val="F8F8F8"/>
                    </a:gs>
                  </a:gsLst>
                  <a:lin ang="5400000" scaled="0"/>
                </a:gradFill>
                <a:ea typeface="Segoe UI" pitchFamily="34" charset="0"/>
                <a:cs typeface="Segoe UI" pitchFamily="34" charset="0"/>
              </a:endParaRPr>
            </a:p>
          </p:txBody>
        </p:sp>
        <p:sp>
          <p:nvSpPr>
            <p:cNvPr id="32" name="Rectangle 31"/>
            <p:cNvSpPr/>
            <p:nvPr userDrawn="1"/>
          </p:nvSpPr>
          <p:spPr bwMode="auto">
            <a:xfrm rot="5400000">
              <a:off x="12328888" y="3353997"/>
              <a:ext cx="869930" cy="289766"/>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Dark Blue</a:t>
              </a:r>
            </a:p>
            <a:p>
              <a:pPr algn="l" defTabSz="932293"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R0 G32 B80</a:t>
              </a:r>
            </a:p>
          </p:txBody>
        </p:sp>
      </p:grpSp>
    </p:spTree>
    <p:extLst>
      <p:ext uri="{BB962C8B-B14F-4D97-AF65-F5344CB8AC3E}">
        <p14:creationId xmlns:p14="http://schemas.microsoft.com/office/powerpoint/2010/main" val="3428382665"/>
      </p:ext>
    </p:extLst>
  </p:cSld>
  <p:clrMap bg1="dk1" tx1="lt1" bg2="dk2" tx2="lt2" accent1="accent1" accent2="accent2" accent3="accent3" accent4="accent4" accent5="accent5" accent6="accent6" hlink="hlink" folHlink="folHlink"/>
  <p:sldLayoutIdLst>
    <p:sldLayoutId id="2147484541" r:id="rId1"/>
    <p:sldLayoutId id="2147484542" r:id="rId2"/>
    <p:sldLayoutId id="2147484543" r:id="rId3"/>
    <p:sldLayoutId id="2147484544" r:id="rId4"/>
    <p:sldLayoutId id="2147484545" r:id="rId5"/>
    <p:sldLayoutId id="2147484546" r:id="rId6"/>
    <p:sldLayoutId id="2147484547" r:id="rId7"/>
    <p:sldLayoutId id="2147484548" r:id="rId8"/>
    <p:sldLayoutId id="2147484549" r:id="rId9"/>
    <p:sldLayoutId id="2147484550" r:id="rId10"/>
    <p:sldLayoutId id="2147484551" r:id="rId11"/>
    <p:sldLayoutId id="2147484552" r:id="rId12"/>
    <p:sldLayoutId id="2147484553" r:id="rId13"/>
    <p:sldLayoutId id="2147484554" r:id="rId14"/>
    <p:sldLayoutId id="2147484555" r:id="rId15"/>
    <p:sldLayoutId id="2147484556" r:id="rId16"/>
    <p:sldLayoutId id="2147484557" r:id="rId17"/>
    <p:sldLayoutId id="2147484558" r:id="rId18"/>
    <p:sldLayoutId id="2147484559" r:id="rId19"/>
  </p:sldLayoutIdLst>
  <p:transition>
    <p:fade/>
  </p:transition>
  <p:txStyles>
    <p:title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Tx/>
        <a:buSzPct val="90000"/>
        <a:buFont typeface="Arial" pitchFamily="34" charset="0"/>
        <a:buChar char="•"/>
        <a:tabLst/>
        <a:defRPr lang="en-US" sz="3999" kern="1200" spc="0" baseline="0" dirty="0" smtClean="0">
          <a:gradFill>
            <a:gsLst>
              <a:gs pos="1250">
                <a:schemeClr val="tx1"/>
              </a:gs>
              <a:gs pos="100000">
                <a:schemeClr val="tx1"/>
              </a:gs>
            </a:gsLst>
            <a:lin ang="5400000" scaled="0"/>
          </a:gradFill>
          <a:latin typeface="+mj-lt"/>
          <a:ea typeface="+mn-ea"/>
          <a:cs typeface="+mn-cs"/>
        </a:defRPr>
      </a:lvl1pPr>
      <a:lvl2pPr marL="584088" marR="0" indent="-241253" algn="l" defTabSz="932563" rtl="0" eaLnBrk="1" fontAlgn="auto" latinLnBrk="0" hangingPunct="1">
        <a:lnSpc>
          <a:spcPct val="90000"/>
        </a:lnSpc>
        <a:spcBef>
          <a:spcPct val="20000"/>
        </a:spcBef>
        <a:spcAft>
          <a:spcPts val="0"/>
        </a:spcAft>
        <a:buClrTx/>
        <a:buSzPct val="90000"/>
        <a:buFont typeface="Arial" pitchFamily="34" charset="0"/>
        <a:buChar char="•"/>
        <a:tabLst/>
        <a:defRPr lang="en-US" sz="2400" kern="1200" spc="0" baseline="0" dirty="0" smtClean="0">
          <a:gradFill>
            <a:gsLst>
              <a:gs pos="1250">
                <a:schemeClr val="tx1"/>
              </a:gs>
              <a:gs pos="100000">
                <a:schemeClr val="tx1"/>
              </a:gs>
            </a:gsLst>
            <a:lin ang="5400000" scaled="0"/>
          </a:gradFill>
          <a:latin typeface="+mn-lt"/>
          <a:ea typeface="+mn-ea"/>
          <a:cs typeface="Segoe UI" panose="020B0502040204020203" pitchFamily="34" charset="0"/>
        </a:defRPr>
      </a:lvl2pPr>
      <a:lvl3pPr marL="799946"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Segoe UI" panose="020B0502040204020203" pitchFamily="34" charset="0"/>
        </a:defRPr>
      </a:lvl3pPr>
      <a:lvl4pPr marL="1028503"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058"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8985126"/>
      </p:ext>
    </p:extLst>
  </p:cSld>
  <p:clrMap bg1="lt1" tx1="dk1" bg2="lt2" tx2="dk2" accent1="accent1" accent2="accent2" accent3="accent3" accent4="accent4" accent5="accent5" accent6="accent6" hlink="hlink" folHlink="folHlink"/>
  <p:sldLayoutIdLst>
    <p:sldLayoutId id="2147484561" r:id="rId1"/>
    <p:sldLayoutId id="2147484562" r:id="rId2"/>
    <p:sldLayoutId id="2147484563" r:id="rId3"/>
    <p:sldLayoutId id="2147484564" r:id="rId4"/>
    <p:sldLayoutId id="2147484565" r:id="rId5"/>
    <p:sldLayoutId id="2147484566" r:id="rId6"/>
    <p:sldLayoutId id="2147484567" r:id="rId7"/>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69">
          <p15:clr>
            <a:srgbClr val="C35EA4"/>
          </p15:clr>
        </p15:guide>
        <p15:guide id="17" pos="7565">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39.xml"/><Relationship Id="rId6" Type="http://schemas.openxmlformats.org/officeDocument/2006/relationships/hyperlink" Target="https://commons.wikimedia.org/wiki/File:YouTube_social_white_squircle_(2017).svg" TargetMode="External"/><Relationship Id="rId5" Type="http://schemas.openxmlformats.org/officeDocument/2006/relationships/image" Target="../media/image12.png"/><Relationship Id="rId4" Type="http://schemas.openxmlformats.org/officeDocument/2006/relationships/hyperlink" Target="https://www.youtube.com/playlist?list=PLLasX02E8BPBm1xNMRdvP6GtA6otQUqp0"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hyperlink" Target="https://aka.ms/SC-300" TargetMode="Externa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slide" Target="slide22.xml"/><Relationship Id="rId2" Type="http://schemas.openxmlformats.org/officeDocument/2006/relationships/notesSlide" Target="../notesSlides/notesSlide4.xml"/><Relationship Id="rId16" Type="http://schemas.openxmlformats.org/officeDocument/2006/relationships/hyperlink" Target="https://commons.wikimedia.org/wiki/File:YouTube_social_white_squircle_(2017).svg" TargetMode="External"/><Relationship Id="rId1" Type="http://schemas.openxmlformats.org/officeDocument/2006/relationships/slideLayout" Target="../slideLayouts/slideLayout14.xml"/><Relationship Id="rId6" Type="http://schemas.openxmlformats.org/officeDocument/2006/relationships/image" Target="../media/image16.png"/><Relationship Id="rId11" Type="http://schemas.openxmlformats.org/officeDocument/2006/relationships/slide" Target="slide16.xml"/><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slide" Target="slide26.xml"/><Relationship Id="rId4" Type="http://schemas.openxmlformats.org/officeDocument/2006/relationships/image" Target="../media/image14.png"/><Relationship Id="rId9" Type="http://schemas.openxmlformats.org/officeDocument/2006/relationships/slide" Target="slide9.xml"/><Relationship Id="rId14" Type="http://schemas.openxmlformats.org/officeDocument/2006/relationships/hyperlink" Target="https://www.youtube.com/playlist?list=PLLasX02E8BPBm1xNMRdvP6GtA6otQUqp0"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charbelnemnom.com/sc-300-exam-study-guide-microsoft-identity-and-access-administrator/" TargetMode="External"/><Relationship Id="rId7" Type="http://schemas.openxmlformats.org/officeDocument/2006/relationships/hyperlink" Target="https://aka.ms/SC-300StudyGuide" TargetMode="External"/><Relationship Id="rId2" Type="http://schemas.openxmlformats.org/officeDocument/2006/relationships/notesSlide" Target="../notesSlides/notesSlide6.xml"/><Relationship Id="rId1" Type="http://schemas.openxmlformats.org/officeDocument/2006/relationships/slideLayout" Target="../slideLayouts/slideLayout5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www.thomasmaurer.ch/2021/01/az-600-study-guide-microsoft-certified-azure-stack-hub-operator/"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hyperlink" Target="https://docs.microsoft.com/en-us/azure-stack/operator/azure-stack-overview?view=azs-2008" TargetMode="External"/><Relationship Id="rId7" Type="http://schemas.openxmlformats.org/officeDocument/2006/relationships/hyperlink" Target="https://docs.microsoft.com/en-us/learn/paths/plan-implement-identity-governance-strategy/" TargetMode="External"/><Relationship Id="rId12"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56.xml"/><Relationship Id="rId6" Type="http://schemas.openxmlformats.org/officeDocument/2006/relationships/hyperlink" Target="https://docs.microsoft.com/en-us/learn/paths/implement-access-management-for-apps/" TargetMode="External"/><Relationship Id="rId11" Type="http://schemas.openxmlformats.org/officeDocument/2006/relationships/image" Target="../media/image24.png"/><Relationship Id="rId5" Type="http://schemas.openxmlformats.org/officeDocument/2006/relationships/hyperlink" Target="https://docs.microsoft.com/en-us/learn/paths/implement-authentication-access-management-solution/" TargetMode="External"/><Relationship Id="rId10" Type="http://schemas.openxmlformats.org/officeDocument/2006/relationships/image" Target="../media/image23.png"/><Relationship Id="rId4" Type="http://schemas.openxmlformats.org/officeDocument/2006/relationships/hyperlink" Target="https://docs.microsoft.com/en-us/learn/paths/implement-identity-management-solution/" TargetMode="External"/><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hyperlink" Target="https://www.udemy.com/course/az-600-microsoft-certified-azure-stack-hub-operatoras-exam/?ranMID=39197&amp;ranEAID=msYS1Nvjv4c&amp;ranSiteID=msYS1Nvjv4c-Cgg.cNmWGTKDe0gr0PR7ug&amp;LSNPUBID=msYS1Nvjv4c&amp;utm_source=aff-campaign&amp;utm_medium=udemyads" TargetMode="External"/><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56.xml"/><Relationship Id="rId6" Type="http://schemas.openxmlformats.org/officeDocument/2006/relationships/hyperlink" Target="https://commons.wikimedia.org/wiki/File:YouTube_social_white_squircle_(2017).svg" TargetMode="External"/><Relationship Id="rId5" Type="http://schemas.openxmlformats.org/officeDocument/2006/relationships/image" Target="../media/image12.png"/><Relationship Id="rId4" Type="http://schemas.openxmlformats.org/officeDocument/2006/relationships/hyperlink" Target="http://aka.ms/IdentityYouTube"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8" Type="http://schemas.openxmlformats.org/officeDocument/2006/relationships/hyperlink" Target="https://docs.microsoft.com/en-us/azure/active-directory/enterprise-users/domains-manage" TargetMode="External"/><Relationship Id="rId13" Type="http://schemas.openxmlformats.org/officeDocument/2006/relationships/hyperlink" Target="https://docs.microsoft.com/en-us/azure/active-directory/roles/" TargetMode="External"/><Relationship Id="rId18" Type="http://schemas.openxmlformats.org/officeDocument/2006/relationships/hyperlink" Target="https://www.youtube.com/watch?v=-BK2iBDrmNo" TargetMode="External"/><Relationship Id="rId3" Type="http://schemas.openxmlformats.org/officeDocument/2006/relationships/hyperlink" Target="https://docs.microsoft.com/en-us/azure/active-directory/roles/best-practices" TargetMode="External"/><Relationship Id="rId7" Type="http://schemas.openxmlformats.org/officeDocument/2006/relationships/hyperlink" Target="https://docs.microsoft.com/en-us/powershell/module/azuread/?view=azureadps-2.0" TargetMode="External"/><Relationship Id="rId12" Type="http://schemas.openxmlformats.org/officeDocument/2006/relationships/hyperlink" Target="https://docs.microsoft.com/en-us/azure/active-directory/devices/device-management-azure-portal#configure-device-settings" TargetMode="External"/><Relationship Id="rId17" Type="http://schemas.openxmlformats.org/officeDocument/2006/relationships/image" Target="../media/image31.png"/><Relationship Id="rId2" Type="http://schemas.openxmlformats.org/officeDocument/2006/relationships/notesSlide" Target="../notesSlides/notesSlide10.xml"/><Relationship Id="rId16" Type="http://schemas.openxmlformats.org/officeDocument/2006/relationships/image" Target="../media/image30.png"/><Relationship Id="rId20" Type="http://schemas.openxmlformats.org/officeDocument/2006/relationships/hyperlink" Target="https://commons.wikimedia.org/wiki/File:YouTube_social_white_squircle_(2017).svg" TargetMode="External"/><Relationship Id="rId1" Type="http://schemas.openxmlformats.org/officeDocument/2006/relationships/slideLayout" Target="../slideLayouts/slideLayout36.xml"/><Relationship Id="rId6" Type="http://schemas.openxmlformats.org/officeDocument/2006/relationships/hyperlink" Target="https://docs.microsoft.com/en-us/azure/active-directory/enterprise-users/directory-service-limits-restrictions?context=/azure/active-directory/roles/context/ugr-context" TargetMode="External"/><Relationship Id="rId11" Type="http://schemas.openxmlformats.org/officeDocument/2006/relationships/hyperlink" Target="https://docs.microsoft.com/en-us/azure/active-directory/devices/faq" TargetMode="External"/><Relationship Id="rId5" Type="http://schemas.openxmlformats.org/officeDocument/2006/relationships/hyperlink" Target="https://docs.microsoft.com/en-us/azure/active-directory/roles/custom-available-permissions" TargetMode="External"/><Relationship Id="rId15" Type="http://schemas.openxmlformats.org/officeDocument/2006/relationships/image" Target="../media/image29.png"/><Relationship Id="rId10" Type="http://schemas.openxmlformats.org/officeDocument/2006/relationships/hyperlink" Target="https://docs.microsoft.com/en-us/azure/active-directory/devices/device-management-azure-portal" TargetMode="External"/><Relationship Id="rId19" Type="http://schemas.openxmlformats.org/officeDocument/2006/relationships/image" Target="../media/image12.png"/><Relationship Id="rId4" Type="http://schemas.openxmlformats.org/officeDocument/2006/relationships/hyperlink" Target="https://docs.microsoft.com/en-us/azure/active-directory/roles/permissions-reference" TargetMode="External"/><Relationship Id="rId9" Type="http://schemas.openxmlformats.org/officeDocument/2006/relationships/hyperlink" Target="https://docs.microsoft.com/en-us/azure/active-directory/enterprise-users/domains-verify-custom-subdomain" TargetMode="External"/><Relationship Id="rId1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12.png"/><Relationship Id="rId3" Type="http://schemas.openxmlformats.org/officeDocument/2006/relationships/hyperlink" Target="https://docs.microsoft.com/en-us/azure/active-directory/roles/admin-units-manage" TargetMode="External"/><Relationship Id="rId7" Type="http://schemas.openxmlformats.org/officeDocument/2006/relationships/image" Target="../media/image34.png"/><Relationship Id="rId12" Type="http://schemas.openxmlformats.org/officeDocument/2006/relationships/hyperlink" Target="https://www.youtube.com/watch?v=1-x86jJuK7c" TargetMode="External"/><Relationship Id="rId2" Type="http://schemas.openxmlformats.org/officeDocument/2006/relationships/notesSlide" Target="../notesSlides/notesSlide11.xml"/><Relationship Id="rId1" Type="http://schemas.openxmlformats.org/officeDocument/2006/relationships/slideLayout" Target="../slideLayouts/slideLayout36.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hyperlink" Target="https://docs.microsoft.com/en-us/microsoft-365/education/deploy/intro-azure-active-directory#:~:text=The%20Azure%20AD%20tenant%20is%20an%20identity%20security,tenant-wide%20settings%20are%20controlled%20by%20your%20IT%20administrators." TargetMode="External"/><Relationship Id="rId9" Type="http://schemas.openxmlformats.org/officeDocument/2006/relationships/image" Target="../media/image36.png"/><Relationship Id="rId14" Type="http://schemas.openxmlformats.org/officeDocument/2006/relationships/hyperlink" Target="https://commons.wikimedia.org/wiki/File:YouTube_social_white_squircle_(2017).svg"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docs.microsoft.com/en-us/azure/active-directory/fundamentals/active-directory-groups-members-azure-portal" TargetMode="External"/><Relationship Id="rId13" Type="http://schemas.openxmlformats.org/officeDocument/2006/relationships/image" Target="../media/image40.png"/><Relationship Id="rId18" Type="http://schemas.openxmlformats.org/officeDocument/2006/relationships/hyperlink" Target="https://www.youtube.com/watch?v=VeCrGXGSgWs" TargetMode="External"/><Relationship Id="rId3" Type="http://schemas.openxmlformats.org/officeDocument/2006/relationships/hyperlink" Target="https://docs.microsoft.com/en-us/azure/active-directory/fundamentals/add-users-azure-active-directory" TargetMode="External"/><Relationship Id="rId7" Type="http://schemas.openxmlformats.org/officeDocument/2006/relationships/hyperlink" Target="https://docs.microsoft.com/en-us/azure/active-directory/fundamentals/active-directory-groups-create-azure-portal" TargetMode="External"/><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notesSlide" Target="../notesSlides/notesSlide12.xml"/><Relationship Id="rId16" Type="http://schemas.openxmlformats.org/officeDocument/2006/relationships/image" Target="../media/image43.png"/><Relationship Id="rId20" Type="http://schemas.openxmlformats.org/officeDocument/2006/relationships/hyperlink" Target="https://commons.wikimedia.org/wiki/File:YouTube_social_white_squircle_(2017).svg" TargetMode="External"/><Relationship Id="rId1" Type="http://schemas.openxmlformats.org/officeDocument/2006/relationships/slideLayout" Target="../slideLayouts/slideLayout36.xml"/><Relationship Id="rId6" Type="http://schemas.openxmlformats.org/officeDocument/2006/relationships/hyperlink" Target="https://docs.microsoft.com/en-us/azure/active-directory/fundamentals/active-directory-users-assign-role-azure-portal" TargetMode="External"/><Relationship Id="rId11" Type="http://schemas.openxmlformats.org/officeDocument/2006/relationships/hyperlink" Target="https://docs.microsoft.com/en-us/azure/active-directory/fundamentals/active-directory-licensing-whatis-azure-portal" TargetMode="External"/><Relationship Id="rId5" Type="http://schemas.openxmlformats.org/officeDocument/2006/relationships/hyperlink" Target="https://docs.microsoft.com/en-us/azure/active-directory/fundamentals/active-directory-users-reset-password-azure-portal" TargetMode="External"/><Relationship Id="rId15" Type="http://schemas.openxmlformats.org/officeDocument/2006/relationships/image" Target="../media/image42.png"/><Relationship Id="rId10" Type="http://schemas.openxmlformats.org/officeDocument/2006/relationships/hyperlink" Target="https://docs.microsoft.com/en-us/azure/active-directory/fundamentals/license-users-groups" TargetMode="External"/><Relationship Id="rId19" Type="http://schemas.openxmlformats.org/officeDocument/2006/relationships/image" Target="../media/image12.png"/><Relationship Id="rId4" Type="http://schemas.openxmlformats.org/officeDocument/2006/relationships/hyperlink" Target="https://docs.microsoft.com/en-us/azure/active-directory/fundamentals/active-directory-users-profile-azure-portal" TargetMode="External"/><Relationship Id="rId9" Type="http://schemas.openxmlformats.org/officeDocument/2006/relationships/hyperlink" Target="https://docs.microsoft.com/en-us/azure/active-directory/fundamentals/active-directory-manage-groups" TargetMode="External"/><Relationship Id="rId14"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hyperlink" Target="https://docs.microsoft.com/en-us/azure/role-based-access-control/role-assignments-external-users" TargetMode="External"/><Relationship Id="rId13" Type="http://schemas.openxmlformats.org/officeDocument/2006/relationships/image" Target="../media/image48.png"/><Relationship Id="rId3" Type="http://schemas.openxmlformats.org/officeDocument/2006/relationships/hyperlink" Target="https://docs.microsoft.com/en-us/azure/active-directory/external-identities/delegate-invitations" TargetMode="External"/><Relationship Id="rId7" Type="http://schemas.openxmlformats.org/officeDocument/2006/relationships/hyperlink" Target="https://docs.microsoft.com/en-us/azure/active-directory/external-identities/tutorial-bulk-invite" TargetMode="External"/><Relationship Id="rId12" Type="http://schemas.openxmlformats.org/officeDocument/2006/relationships/image" Target="../media/image47.png"/><Relationship Id="rId17" Type="http://schemas.openxmlformats.org/officeDocument/2006/relationships/hyperlink" Target="https://commons.wikimedia.org/wiki/File:YouTube_social_white_squircle_(2017).svg" TargetMode="External"/><Relationship Id="rId2" Type="http://schemas.openxmlformats.org/officeDocument/2006/relationships/notesSlide" Target="../notesSlides/notesSlide13.xml"/><Relationship Id="rId16" Type="http://schemas.openxmlformats.org/officeDocument/2006/relationships/image" Target="../media/image12.png"/><Relationship Id="rId1" Type="http://schemas.openxmlformats.org/officeDocument/2006/relationships/slideLayout" Target="../slideLayouts/slideLayout36.xml"/><Relationship Id="rId6" Type="http://schemas.openxmlformats.org/officeDocument/2006/relationships/hyperlink" Target="https://docs.microsoft.com/en-us/azure/active-directory/external-identities/bulk-invite-powershell" TargetMode="External"/><Relationship Id="rId11" Type="http://schemas.openxmlformats.org/officeDocument/2006/relationships/image" Target="../media/image46.png"/><Relationship Id="rId5" Type="http://schemas.openxmlformats.org/officeDocument/2006/relationships/hyperlink" Target="https://docs.microsoft.com/en-us/azure/active-directory/external-identities/b2b-quickstart-invite-powershell" TargetMode="External"/><Relationship Id="rId15" Type="http://schemas.openxmlformats.org/officeDocument/2006/relationships/hyperlink" Target="https://www.youtube.com/watch?v=AO-uTWSmU_E" TargetMode="External"/><Relationship Id="rId10" Type="http://schemas.openxmlformats.org/officeDocument/2006/relationships/image" Target="../media/image45.png"/><Relationship Id="rId4" Type="http://schemas.openxmlformats.org/officeDocument/2006/relationships/hyperlink" Target="https://docs.microsoft.com/en-us/azure/active-directory/external-identities/b2b-quickstart-add-guest-users-portal" TargetMode="External"/><Relationship Id="rId9" Type="http://schemas.openxmlformats.org/officeDocument/2006/relationships/hyperlink" Target="https://docs.microsoft.com/en-us/azure/active-directory/external-identities/identity-providers" TargetMode="External"/><Relationship Id="rId14"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hyperlink" Target="https://docs.microsoft.com/en-us/azure/active-directory/hybrid/how-to-connect-group-writeback" TargetMode="External"/><Relationship Id="rId13" Type="http://schemas.openxmlformats.org/officeDocument/2006/relationships/hyperlink" Target="https://docs.microsoft.com/en-us/azure/active-directory/hybrid/how-to-connect-pta-faq" TargetMode="External"/><Relationship Id="rId18" Type="http://schemas.openxmlformats.org/officeDocument/2006/relationships/hyperlink" Target="https://www.youtube.com/watch?v=F0ldcCfCWNw" TargetMode="External"/><Relationship Id="rId3" Type="http://schemas.openxmlformats.org/officeDocument/2006/relationships/image" Target="../media/image50.png"/><Relationship Id="rId7" Type="http://schemas.openxmlformats.org/officeDocument/2006/relationships/hyperlink" Target="https://docs.microsoft.com/en-us/azure/active-directory/hybrid/how-to-connect-device-writeback" TargetMode="External"/><Relationship Id="rId12" Type="http://schemas.openxmlformats.org/officeDocument/2006/relationships/hyperlink" Target="https://docs.microsoft.com/en-us/azure/active-directory/hybrid/how-to-connect-pta-quick-start" TargetMode="External"/><Relationship Id="rId17" Type="http://schemas.openxmlformats.org/officeDocument/2006/relationships/image" Target="../media/image52.png"/><Relationship Id="rId2" Type="http://schemas.openxmlformats.org/officeDocument/2006/relationships/notesSlide" Target="../notesSlides/notesSlide14.xml"/><Relationship Id="rId16" Type="http://schemas.openxmlformats.org/officeDocument/2006/relationships/image" Target="../media/image51.png"/><Relationship Id="rId20" Type="http://schemas.openxmlformats.org/officeDocument/2006/relationships/hyperlink" Target="https://commons.wikimedia.org/wiki/File:YouTube_social_white_squircle_(2017).svg" TargetMode="External"/><Relationship Id="rId1" Type="http://schemas.openxmlformats.org/officeDocument/2006/relationships/slideLayout" Target="../slideLayouts/slideLayout36.xml"/><Relationship Id="rId6" Type="http://schemas.openxmlformats.org/officeDocument/2006/relationships/hyperlink" Target="https://docs.microsoft.com/en-us/azure/active-directory/hybrid/how-to-connect-install-select-installation#custom" TargetMode="External"/><Relationship Id="rId11" Type="http://schemas.openxmlformats.org/officeDocument/2006/relationships/hyperlink" Target="https://docs.microsoft.com/en-us/azure/active-directory/hybrid/how-to-connect-selective-password-hash-synchronization" TargetMode="External"/><Relationship Id="rId5" Type="http://schemas.openxmlformats.org/officeDocument/2006/relationships/hyperlink" Target="https://docs.microsoft.com/en-us/azure/active-directory/hybrid/how-to-connect-install-express" TargetMode="External"/><Relationship Id="rId15" Type="http://schemas.openxmlformats.org/officeDocument/2006/relationships/hyperlink" Target="https://docs.microsoft.com/en-us/azure/active-directory/hybrid/how-to-connect-sso-how-it-works" TargetMode="External"/><Relationship Id="rId10" Type="http://schemas.openxmlformats.org/officeDocument/2006/relationships/hyperlink" Target="https://docs.microsoft.com/en-us/azure/active-directory/hybrid/how-to-connect-password-hash-synchronization" TargetMode="External"/><Relationship Id="rId19" Type="http://schemas.openxmlformats.org/officeDocument/2006/relationships/image" Target="../media/image12.png"/><Relationship Id="rId4" Type="http://schemas.openxmlformats.org/officeDocument/2006/relationships/hyperlink" Target="https://docs.microsoft.com/en-us/azure/active-directory/hybrid/how-to-connect-install-roadmap" TargetMode="External"/><Relationship Id="rId9" Type="http://schemas.openxmlformats.org/officeDocument/2006/relationships/hyperlink" Target="https://docs.microsoft.com/en-us/azure/active-directory/hybrid/how-to-connect-sync-feature-prevent-accidental-deletes" TargetMode="External"/><Relationship Id="rId14" Type="http://schemas.openxmlformats.org/officeDocument/2006/relationships/hyperlink" Target="https://docs.microsoft.com/en-us/azure/active-directory/hybrid/how-to-connect-sso-quick-start"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docs.microsoft.com/en-us/azure/active-directory/hybrid/tshoot-connect-sync-errors" TargetMode="External"/><Relationship Id="rId13" Type="http://schemas.openxmlformats.org/officeDocument/2006/relationships/hyperlink" Target="https://commons.wikimedia.org/wiki/File:YouTube_social_white_squircle_(2017).svg" TargetMode="External"/><Relationship Id="rId3" Type="http://schemas.openxmlformats.org/officeDocument/2006/relationships/hyperlink" Target="https://docs.microsoft.com/en-us/azure/active-directory/hybrid/how-to-connect-fed-management" TargetMode="External"/><Relationship Id="rId7" Type="http://schemas.openxmlformats.org/officeDocument/2006/relationships/hyperlink" Target="https://docs.microsoft.com/en-us/azure/active-directory/hybrid/how-to-connect-health-adds" TargetMode="External"/><Relationship Id="rId12"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6.xml"/><Relationship Id="rId6" Type="http://schemas.openxmlformats.org/officeDocument/2006/relationships/hyperlink" Target="https://docs.microsoft.com/en-us/azure/active-directory/hybrid/how-to-connect-health-sync" TargetMode="External"/><Relationship Id="rId11" Type="http://schemas.openxmlformats.org/officeDocument/2006/relationships/hyperlink" Target="https://www.youtube.com/watch?v=SS-5qDgPvJU" TargetMode="External"/><Relationship Id="rId5" Type="http://schemas.openxmlformats.org/officeDocument/2006/relationships/hyperlink" Target="https://docs.microsoft.com/en-us/azure/active-directory/hybrid/how-to-connect-health-adfs" TargetMode="External"/><Relationship Id="rId10" Type="http://schemas.openxmlformats.org/officeDocument/2006/relationships/image" Target="../media/image54.png"/><Relationship Id="rId4" Type="http://schemas.openxmlformats.org/officeDocument/2006/relationships/hyperlink" Target="https://docs.microsoft.com/en-us/azure/active-directory/hybrid/how-to-connect-health-operations" TargetMode="External"/><Relationship Id="rId9" Type="http://schemas.openxmlformats.org/officeDocument/2006/relationships/image" Target="../media/image5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hyperlink" Target="https://www.youtube.com/watch?v=FxW8vLxAjSk" TargetMode="External"/><Relationship Id="rId3" Type="http://schemas.openxmlformats.org/officeDocument/2006/relationships/hyperlink" Target="https://docs.microsoft.com/en-us/azure/active-directory/authentication/howto-mfa-getstarted" TargetMode="External"/><Relationship Id="rId7" Type="http://schemas.openxmlformats.org/officeDocument/2006/relationships/hyperlink" Target="https://docs.microsoft.com/en-us/azure/active-directory/authentication/tutorial-risk-based-sspr-mfa" TargetMode="External"/><Relationship Id="rId12"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36.xml"/><Relationship Id="rId6" Type="http://schemas.openxmlformats.org/officeDocument/2006/relationships/hyperlink" Target="https://docs.microsoft.com/en-us/azure/active-directory/authentication/tutorial-configure-custom-password-protection" TargetMode="External"/><Relationship Id="rId11" Type="http://schemas.openxmlformats.org/officeDocument/2006/relationships/image" Target="../media/image58.png"/><Relationship Id="rId5" Type="http://schemas.openxmlformats.org/officeDocument/2006/relationships/hyperlink" Target="https://docs.microsoft.com/en-us/azure/active-directory/authentication/tutorial-enable-sspr-writeback" TargetMode="External"/><Relationship Id="rId15" Type="http://schemas.openxmlformats.org/officeDocument/2006/relationships/hyperlink" Target="https://commons.wikimedia.org/wiki/File:YouTube_social_white_squircle_(2017).svg" TargetMode="External"/><Relationship Id="rId10" Type="http://schemas.openxmlformats.org/officeDocument/2006/relationships/image" Target="../media/image57.png"/><Relationship Id="rId4" Type="http://schemas.openxmlformats.org/officeDocument/2006/relationships/hyperlink" Target="https://docs.microsoft.com/en-us/azure/active-directory/authentication/tutorial-enable-azure-mfa" TargetMode="External"/><Relationship Id="rId9" Type="http://schemas.openxmlformats.org/officeDocument/2006/relationships/image" Target="../media/image56.png"/><Relationship Id="rId14"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hyperlink" Target="https://commons.wikimedia.org/wiki/File:YouTube_social_white_squircle_(2017).svg" TargetMode="External"/><Relationship Id="rId3" Type="http://schemas.openxmlformats.org/officeDocument/2006/relationships/hyperlink" Target="https://docs.microsoft.com/en-us/azure/active-directory/authentication/concept-authentication-methods" TargetMode="External"/><Relationship Id="rId7" Type="http://schemas.openxmlformats.org/officeDocument/2006/relationships/hyperlink" Target="https://docs.microsoft.com/en-us/azure/active-directory/authentication/concept-sspr-policy" TargetMode="External"/><Relationship Id="rId12"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6.xml"/><Relationship Id="rId6" Type="http://schemas.openxmlformats.org/officeDocument/2006/relationships/hyperlink" Target="https://docs.microsoft.com/en-us/azure/active-directory/authentication/tutorial-configure-custom-password-protection" TargetMode="External"/><Relationship Id="rId11" Type="http://schemas.openxmlformats.org/officeDocument/2006/relationships/hyperlink" Target="https://www.youtube.com/watch?v=YtW2cmVqSEw" TargetMode="External"/><Relationship Id="rId5" Type="http://schemas.openxmlformats.org/officeDocument/2006/relationships/hyperlink" Target="https://docs.microsoft.com/en-us/azure/active-directory/authentication/tutorial-enable-sspr#set-up-notifications-and-customizations" TargetMode="External"/><Relationship Id="rId10" Type="http://schemas.openxmlformats.org/officeDocument/2006/relationships/image" Target="../media/image62.png"/><Relationship Id="rId4" Type="http://schemas.openxmlformats.org/officeDocument/2006/relationships/hyperlink" Target="https://docs.microsoft.com/en-us/azure/active-directory/authentication/tutorial-enable-sspr-writeback" TargetMode="External"/><Relationship Id="rId9" Type="http://schemas.openxmlformats.org/officeDocument/2006/relationships/image" Target="../media/image61.png"/></Relationships>
</file>

<file path=ppt/slides/_rels/slide19.xml.rels><?xml version="1.0" encoding="UTF-8" standalone="yes"?>
<Relationships xmlns="http://schemas.openxmlformats.org/package/2006/relationships"><Relationship Id="rId8" Type="http://schemas.openxmlformats.org/officeDocument/2006/relationships/hyperlink" Target="https://docs.microsoft.com/en-us/azure/active-directory/conditional-access/concept-conditional-access-report-only" TargetMode="External"/><Relationship Id="rId13" Type="http://schemas.openxmlformats.org/officeDocument/2006/relationships/image" Target="../media/image65.png"/><Relationship Id="rId18" Type="http://schemas.openxmlformats.org/officeDocument/2006/relationships/hyperlink" Target="https://commons.wikimedia.org/wiki/File:YouTube_social_white_squircle_(2017).svg" TargetMode="External"/><Relationship Id="rId3" Type="http://schemas.openxmlformats.org/officeDocument/2006/relationships/hyperlink" Target="https://docs.microsoft.com/en-us/azure/active-directory/fundamentals/concept-fundamentals-security-defaults" TargetMode="External"/><Relationship Id="rId7" Type="http://schemas.openxmlformats.org/officeDocument/2006/relationships/hyperlink" Target="https://docs.microsoft.com/en-us/azure/active-directory/conditional-access/concept-conditional-access-policies#assignments" TargetMode="External"/><Relationship Id="rId12" Type="http://schemas.openxmlformats.org/officeDocument/2006/relationships/image" Target="../media/image64.png"/><Relationship Id="rId17" Type="http://schemas.openxmlformats.org/officeDocument/2006/relationships/image" Target="../media/image12.png"/><Relationship Id="rId2" Type="http://schemas.openxmlformats.org/officeDocument/2006/relationships/notesSlide" Target="../notesSlides/notesSlide19.xml"/><Relationship Id="rId16" Type="http://schemas.openxmlformats.org/officeDocument/2006/relationships/hyperlink" Target="https://www.youtube.com/watch?v=ffMAw2IVO7A" TargetMode="External"/><Relationship Id="rId1" Type="http://schemas.openxmlformats.org/officeDocument/2006/relationships/slideLayout" Target="../slideLayouts/slideLayout36.xml"/><Relationship Id="rId6" Type="http://schemas.openxmlformats.org/officeDocument/2006/relationships/hyperlink" Target="https://docs.microsoft.com/en-us/azure/active-directory/conditional-access/concept-conditional-access-policies#access-controls" TargetMode="External"/><Relationship Id="rId11" Type="http://schemas.openxmlformats.org/officeDocument/2006/relationships/image" Target="../media/image63.png"/><Relationship Id="rId5" Type="http://schemas.openxmlformats.org/officeDocument/2006/relationships/hyperlink" Target="https://docs.microsoft.com/en-us/azure/active-directory/conditional-access/concept-conditional-access-policy-common" TargetMode="External"/><Relationship Id="rId15" Type="http://schemas.openxmlformats.org/officeDocument/2006/relationships/image" Target="../media/image67.png"/><Relationship Id="rId10" Type="http://schemas.openxmlformats.org/officeDocument/2006/relationships/hyperlink" Target="https://docs.microsoft.com/en-us/azure/active-directory/conditional-access/troubleshoot-conditional-access" TargetMode="External"/><Relationship Id="rId4" Type="http://schemas.openxmlformats.org/officeDocument/2006/relationships/hyperlink" Target="https://techcommunity.microsoft.com/t5/azure-active-directory-identity/introducing-security-defaults/ba-p/1061414" TargetMode="External"/><Relationship Id="rId9" Type="http://schemas.openxmlformats.org/officeDocument/2006/relationships/hyperlink" Target="https://docs.microsoft.com/en-us/azure/active-directory/conditional-access/troubleshoot-conditional-access-what-if" TargetMode="External"/><Relationship Id="rId14" Type="http://schemas.openxmlformats.org/officeDocument/2006/relationships/image" Target="../media/image66.png"/></Relationships>
</file>

<file path=ppt/slides/_rels/slide20.xml.rels><?xml version="1.0" encoding="UTF-8" standalone="yes"?>
<Relationships xmlns="http://schemas.openxmlformats.org/package/2006/relationships"><Relationship Id="rId8" Type="http://schemas.openxmlformats.org/officeDocument/2006/relationships/hyperlink" Target="https://docs.microsoft.com/en-us/azure/active-directory/conditional-access/concept-conditional-access-session" TargetMode="External"/><Relationship Id="rId13" Type="http://schemas.openxmlformats.org/officeDocument/2006/relationships/image" Target="../media/image12.png"/><Relationship Id="rId3" Type="http://schemas.openxmlformats.org/officeDocument/2006/relationships/hyperlink" Target="https://docs.microsoft.com/en-us/azure/active-directory/conditional-access/app-protection-based-conditional-access" TargetMode="External"/><Relationship Id="rId7" Type="http://schemas.openxmlformats.org/officeDocument/2006/relationships/hyperlink" Target="https://docs.microsoft.com/en-us/cloud-app-security/proxy-deployment-any-app" TargetMode="External"/><Relationship Id="rId12" Type="http://schemas.openxmlformats.org/officeDocument/2006/relationships/hyperlink" Target="https://www.youtube.com/watch?v=c_izIRNJNuk" TargetMode="External"/><Relationship Id="rId2" Type="http://schemas.openxmlformats.org/officeDocument/2006/relationships/notesSlide" Target="../notesSlides/notesSlide20.xml"/><Relationship Id="rId1" Type="http://schemas.openxmlformats.org/officeDocument/2006/relationships/slideLayout" Target="../slideLayouts/slideLayout36.xml"/><Relationship Id="rId6" Type="http://schemas.openxmlformats.org/officeDocument/2006/relationships/hyperlink" Target="https://docs.microsoft.com/en-us/azure/active-directory/conditional-access/app-protection-based-conditional-access#scenario-3-exchange-online-and-sharepoint-require-an-approved-client-app-and-app-protection-policy" TargetMode="External"/><Relationship Id="rId11" Type="http://schemas.openxmlformats.org/officeDocument/2006/relationships/image" Target="../media/image68.png"/><Relationship Id="rId5" Type="http://schemas.openxmlformats.org/officeDocument/2006/relationships/hyperlink" Target="https://docs.microsoft.com/en-us/azure/active-directory/conditional-access/app-protection-based-conditional-access#scenario-2-browser-apps-require-approved-apps-with-app-protection-policies" TargetMode="External"/><Relationship Id="rId10" Type="http://schemas.openxmlformats.org/officeDocument/2006/relationships/hyperlink" Target="https://docs.microsoft.com/en-us/azure/active-directory/authentication/howto-password-smart-lockout" TargetMode="External"/><Relationship Id="rId4" Type="http://schemas.openxmlformats.org/officeDocument/2006/relationships/hyperlink" Target="https://docs.microsoft.com/en-us/azure/active-directory/conditional-access/app-protection-based-conditional-access#scenario-1-microsoft-365-apps-require-approved-apps-with-app-protection-policies" TargetMode="External"/><Relationship Id="rId9" Type="http://schemas.openxmlformats.org/officeDocument/2006/relationships/hyperlink" Target="https://docs.microsoft.com/en-us/cloud-app-security/proxy-intro-aad#how-session-control-works" TargetMode="External"/><Relationship Id="rId14" Type="http://schemas.openxmlformats.org/officeDocument/2006/relationships/hyperlink" Target="https://commons.wikimedia.org/wiki/File:YouTube_social_white_squircle_(2017).svg"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hyperlink" Target="https://docs.microsoft.com/en-us/azure/active-directory/identity-protection/howto-identity-protection-configure-risk-policies" TargetMode="External"/><Relationship Id="rId7" Type="http://schemas.openxmlformats.org/officeDocument/2006/relationships/hyperlink" Target="https://docs.microsoft.com/en-us/azure/active-directory/identity-protection/overview-identity-protection" TargetMode="External"/><Relationship Id="rId12" Type="http://schemas.openxmlformats.org/officeDocument/2006/relationships/hyperlink" Target="https://commons.wikimedia.org/wiki/File:YouTube_social_white_squircle_(2017).svg" TargetMode="External"/><Relationship Id="rId2" Type="http://schemas.openxmlformats.org/officeDocument/2006/relationships/notesSlide" Target="../notesSlides/notesSlide21.xml"/><Relationship Id="rId1" Type="http://schemas.openxmlformats.org/officeDocument/2006/relationships/slideLayout" Target="../slideLayouts/slideLayout36.xml"/><Relationship Id="rId6" Type="http://schemas.openxmlformats.org/officeDocument/2006/relationships/hyperlink" Target="https://docs.microsoft.com/en-us/azure/active-directory/identity-protection/howto-identity-protection-remediate-unblock" TargetMode="External"/><Relationship Id="rId11" Type="http://schemas.openxmlformats.org/officeDocument/2006/relationships/image" Target="../media/image12.png"/><Relationship Id="rId5" Type="http://schemas.openxmlformats.org/officeDocument/2006/relationships/hyperlink" Target="https://docs.microsoft.com/en-us/azure/active-directory/identity-protection/howto-identity-protection-investigate-risk" TargetMode="External"/><Relationship Id="rId10" Type="http://schemas.openxmlformats.org/officeDocument/2006/relationships/hyperlink" Target="https://www.youtube.com/watch?v=1REQYdZ6364" TargetMode="External"/><Relationship Id="rId4" Type="http://schemas.openxmlformats.org/officeDocument/2006/relationships/hyperlink" Target="https://docs.microsoft.com/en-us/azure/active-directory/identity-protection/howto-identity-protection-configure-mfa-policy" TargetMode="External"/><Relationship Id="rId9" Type="http://schemas.openxmlformats.org/officeDocument/2006/relationships/image" Target="../media/image7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12.png"/><Relationship Id="rId3" Type="http://schemas.openxmlformats.org/officeDocument/2006/relationships/hyperlink" Target="https://docs.microsoft.com/en-us/azure/active-directory/manage-apps/configure-user-consent" TargetMode="External"/><Relationship Id="rId7" Type="http://schemas.openxmlformats.org/officeDocument/2006/relationships/hyperlink" Target="https://docs.microsoft.com/en-us/azure/active-directory/app-proxy/application-proxy-add-on-premises-application" TargetMode="External"/><Relationship Id="rId12" Type="http://schemas.openxmlformats.org/officeDocument/2006/relationships/hyperlink" Target="https://www.youtube.com/watch?v=a3OOzqEh_Zw" TargetMode="External"/><Relationship Id="rId2" Type="http://schemas.openxmlformats.org/officeDocument/2006/relationships/notesSlide" Target="../notesSlides/notesSlide23.xml"/><Relationship Id="rId1" Type="http://schemas.openxmlformats.org/officeDocument/2006/relationships/slideLayout" Target="../slideLayouts/slideLayout36.xml"/><Relationship Id="rId6" Type="http://schemas.openxmlformats.org/officeDocument/2006/relationships/hyperlink" Target="https://docs.microsoft.com/en-us/azure/active-directory/manage-apps/what-is-access-management" TargetMode="External"/><Relationship Id="rId11" Type="http://schemas.openxmlformats.org/officeDocument/2006/relationships/hyperlink" Target="https://docs.microsoft.com/en-us/azure/active-directory/fundamentals/five-steps-to-full-application-integration-with-azure-ad" TargetMode="External"/><Relationship Id="rId5" Type="http://schemas.openxmlformats.org/officeDocument/2006/relationships/hyperlink" Target="https://docs.microsoft.com/en-us/azure/active-directory/manage-apps/migrate-adfs-application-activity" TargetMode="External"/><Relationship Id="rId10" Type="http://schemas.openxmlformats.org/officeDocument/2006/relationships/hyperlink" Target="https://docs.microsoft.com/en-us/azure/active-directory/manage-apps/plan-an-application-integration" TargetMode="External"/><Relationship Id="rId4" Type="http://schemas.openxmlformats.org/officeDocument/2006/relationships/hyperlink" Target="https://docs.microsoft.com/en-us/cloud-app-security/editions-cloud-app-security-aad" TargetMode="External"/><Relationship Id="rId9" Type="http://schemas.openxmlformats.org/officeDocument/2006/relationships/image" Target="../media/image72.png"/><Relationship Id="rId14" Type="http://schemas.openxmlformats.org/officeDocument/2006/relationships/hyperlink" Target="https://commons.wikimedia.org/wiki/File:YouTube_social_white_squircle_(2017).svg"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docs.microsoft.com/en-us/azure/active-directory/develop/quickstart-register-app" TargetMode="External"/><Relationship Id="rId13" Type="http://schemas.openxmlformats.org/officeDocument/2006/relationships/image" Target="../media/image76.png"/><Relationship Id="rId3" Type="http://schemas.openxmlformats.org/officeDocument/2006/relationships/hyperlink" Target="https://docs.microsoft.com/en-us/azure/active-directory/app-proxy/application-proxy-config-sso-how-to" TargetMode="External"/><Relationship Id="rId7" Type="http://schemas.openxmlformats.org/officeDocument/2006/relationships/hyperlink" Target="https://docs.microsoft.com/en-us/azure/active-directory/app-provisioning/plan-auto-user-provisioning" TargetMode="External"/><Relationship Id="rId12" Type="http://schemas.openxmlformats.org/officeDocument/2006/relationships/image" Target="../media/image75.png"/><Relationship Id="rId2" Type="http://schemas.openxmlformats.org/officeDocument/2006/relationships/notesSlide" Target="../notesSlides/notesSlide24.xml"/><Relationship Id="rId16" Type="http://schemas.openxmlformats.org/officeDocument/2006/relationships/hyperlink" Target="https://commons.wikimedia.org/wiki/File:YouTube_social_white_squircle_(2017).svg" TargetMode="External"/><Relationship Id="rId1" Type="http://schemas.openxmlformats.org/officeDocument/2006/relationships/slideLayout" Target="../slideLayouts/slideLayout36.xml"/><Relationship Id="rId6" Type="http://schemas.openxmlformats.org/officeDocument/2006/relationships/hyperlink" Target="https://docs.microsoft.com/en-us/azure/active-directory/develop/v2-howto-app-gallery-listing" TargetMode="External"/><Relationship Id="rId11" Type="http://schemas.openxmlformats.org/officeDocument/2006/relationships/image" Target="../media/image74.png"/><Relationship Id="rId5" Type="http://schemas.openxmlformats.org/officeDocument/2006/relationships/hyperlink" Target="https://docs.microsoft.com/en-us/azure/active-directory/fundamentals/five-steps-to-full-application-integration-with-azure-ad#5-integrate-apps-your-developers-build" TargetMode="External"/><Relationship Id="rId15" Type="http://schemas.openxmlformats.org/officeDocument/2006/relationships/image" Target="../media/image12.png"/><Relationship Id="rId10" Type="http://schemas.openxmlformats.org/officeDocument/2006/relationships/image" Target="../media/image73.png"/><Relationship Id="rId4" Type="http://schemas.openxmlformats.org/officeDocument/2006/relationships/hyperlink" Target="https://docs.microsoft.com/en-us/azure/active-directory/app-proxy/application-proxy-add-on-premises-application" TargetMode="External"/><Relationship Id="rId9" Type="http://schemas.openxmlformats.org/officeDocument/2006/relationships/hyperlink" Target="https://docs.microsoft.com/en-us/azure/active-directory/app-provisioning/user-provisioning" TargetMode="External"/><Relationship Id="rId14" Type="http://schemas.openxmlformats.org/officeDocument/2006/relationships/hyperlink" Target="https://www.youtube.com/watch?v=GeMiyXkcehU"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docs.microsoft.com/en-us/azure/active-directory/develop/howto-convert-app-to-be-multi-tenant#consent-and-multi-tier-applications" TargetMode="External"/><Relationship Id="rId13" Type="http://schemas.openxmlformats.org/officeDocument/2006/relationships/image" Target="../media/image79.png"/><Relationship Id="rId3" Type="http://schemas.openxmlformats.org/officeDocument/2006/relationships/image" Target="../media/image77.png"/><Relationship Id="rId7" Type="http://schemas.openxmlformats.org/officeDocument/2006/relationships/hyperlink" Target="https://docs.microsoft.com/en-us/azure/active-directory/fundamentals/resilience-client-app?tabs=csharp#evaluate-options-for-retrieving-authorization-related-information" TargetMode="External"/><Relationship Id="rId12"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36.xml"/><Relationship Id="rId6" Type="http://schemas.openxmlformats.org/officeDocument/2006/relationships/hyperlink" Target="https://www.youtube.com/watch?v=LRoc-na27l0" TargetMode="External"/><Relationship Id="rId11" Type="http://schemas.openxmlformats.org/officeDocument/2006/relationships/hyperlink" Target="https://commons.wikimedia.org/wiki/File:YouTube_social_white_squircle_(2017).svg" TargetMode="External"/><Relationship Id="rId5" Type="http://schemas.openxmlformats.org/officeDocument/2006/relationships/hyperlink" Target="https://docs.microsoft.com/en-us/azure/active-directory/develop/howto-add-app-roles-in-azure-ad-apps#assign-app-roles-to-applications" TargetMode="External"/><Relationship Id="rId10" Type="http://schemas.openxmlformats.org/officeDocument/2006/relationships/image" Target="../media/image12.png"/><Relationship Id="rId4" Type="http://schemas.openxmlformats.org/officeDocument/2006/relationships/hyperlink" Target="https://docs.microsoft.com/en-us/azure/active-directory/develop/application-model" TargetMode="External"/><Relationship Id="rId9" Type="http://schemas.openxmlformats.org/officeDocument/2006/relationships/hyperlink" Target="https://docs.microsoft.com/en-us/azure/active-directory/develop/app-objects-and-service-principals"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8" Type="http://schemas.openxmlformats.org/officeDocument/2006/relationships/hyperlink" Target="https://docs.microsoft.com/en-us/azure/active-directory/conditional-access/terms-of-use" TargetMode="External"/><Relationship Id="rId3" Type="http://schemas.openxmlformats.org/officeDocument/2006/relationships/image" Target="../media/image80.png"/><Relationship Id="rId7" Type="http://schemas.openxmlformats.org/officeDocument/2006/relationships/hyperlink" Target="https://docs.microsoft.com/en-us/azure/active-directory/governance/entitlement-management-overview" TargetMode="External"/><Relationship Id="rId2" Type="http://schemas.openxmlformats.org/officeDocument/2006/relationships/notesSlide" Target="../notesSlides/notesSlide27.xml"/><Relationship Id="rId1" Type="http://schemas.openxmlformats.org/officeDocument/2006/relationships/slideLayout" Target="../slideLayouts/slideLayout36.xml"/><Relationship Id="rId6" Type="http://schemas.openxmlformats.org/officeDocument/2006/relationships/hyperlink" Target="https://commons.wikimedia.org/wiki/File:YouTube_social_white_squircle_(2017).svg" TargetMode="External"/><Relationship Id="rId5" Type="http://schemas.openxmlformats.org/officeDocument/2006/relationships/image" Target="../media/image12.png"/><Relationship Id="rId4" Type="http://schemas.openxmlformats.org/officeDocument/2006/relationships/hyperlink" Target="https://youtu.be/_Lss6bFrnQ8"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youtu.be/kDRjQQ22Wkk" TargetMode="External"/><Relationship Id="rId13" Type="http://schemas.openxmlformats.org/officeDocument/2006/relationships/image" Target="../media/image83.png"/><Relationship Id="rId3" Type="http://schemas.openxmlformats.org/officeDocument/2006/relationships/hyperlink" Target="https://docs.microsoft.com/en-us/azure/active-directory/governance/deploy-access-reviews" TargetMode="External"/><Relationship Id="rId7" Type="http://schemas.openxmlformats.org/officeDocument/2006/relationships/hyperlink" Target="https://docs.microsoft.com/en-us/azure/active-directory/governance/what-is-identity-lifecycle-management#how-does-azure-ad-automate-identity-lifecycle-management" TargetMode="External"/><Relationship Id="rId12" Type="http://schemas.openxmlformats.org/officeDocument/2006/relationships/image" Target="../media/image82.png"/><Relationship Id="rId2" Type="http://schemas.openxmlformats.org/officeDocument/2006/relationships/notesSlide" Target="../notesSlides/notesSlide28.xml"/><Relationship Id="rId1" Type="http://schemas.openxmlformats.org/officeDocument/2006/relationships/slideLayout" Target="../slideLayouts/slideLayout36.xml"/><Relationship Id="rId6" Type="http://schemas.openxmlformats.org/officeDocument/2006/relationships/hyperlink" Target="https://docs.microsoft.com/en-us/azure/active-directory/governance/access-reviews-overview#how-many-licenses-must-you-have" TargetMode="External"/><Relationship Id="rId11" Type="http://schemas.openxmlformats.org/officeDocument/2006/relationships/image" Target="../media/image81.png"/><Relationship Id="rId5" Type="http://schemas.openxmlformats.org/officeDocument/2006/relationships/hyperlink" Target="https://docs.microsoft.com/en-us/azure/active-directory/governance/entitlement-management-access-package-first" TargetMode="External"/><Relationship Id="rId10" Type="http://schemas.openxmlformats.org/officeDocument/2006/relationships/hyperlink" Target="https://commons.wikimedia.org/wiki/File:YouTube_social_white_squircle_(2017).svg" TargetMode="External"/><Relationship Id="rId4" Type="http://schemas.openxmlformats.org/officeDocument/2006/relationships/hyperlink" Target="https://docs.microsoft.com/en-us/azure/active-directory/governance/access-reviews-overview#when-should-you-use-access-reviews" TargetMode="External"/><Relationship Id="rId9" Type="http://schemas.openxmlformats.org/officeDocument/2006/relationships/image" Target="../media/image12.png"/></Relationships>
</file>

<file path=ppt/slides/_rels/slide29.xml.rels><?xml version="1.0" encoding="UTF-8" standalone="yes"?>
<Relationships xmlns="http://schemas.openxmlformats.org/package/2006/relationships"><Relationship Id="rId8" Type="http://schemas.openxmlformats.org/officeDocument/2006/relationships/hyperlink" Target="https://docs.microsoft.com/en-us/azure/active-directory/privileged-identity-management/pim-resource-roles-approval-workflow" TargetMode="External"/><Relationship Id="rId13" Type="http://schemas.openxmlformats.org/officeDocument/2006/relationships/hyperlink" Target="https://commons.wikimedia.org/wiki/File:YouTube_social_white_squircle_(2017).svg" TargetMode="External"/><Relationship Id="rId3" Type="http://schemas.openxmlformats.org/officeDocument/2006/relationships/hyperlink" Target="https://docs.microsoft.com/en-us/learn/modules/plan-implement-privileged-access/" TargetMode="External"/><Relationship Id="rId7" Type="http://schemas.openxmlformats.org/officeDocument/2006/relationships/hyperlink" Target="https://docs.microsoft.com/en-us/azure/active-directory/privileged-identity-management/pim-resource-roles-assign-roles#assign-a-role" TargetMode="External"/><Relationship Id="rId12" Type="http://schemas.openxmlformats.org/officeDocument/2006/relationships/image" Target="../media/image12.png"/><Relationship Id="rId17" Type="http://schemas.openxmlformats.org/officeDocument/2006/relationships/image" Target="../media/image86.png"/><Relationship Id="rId2" Type="http://schemas.openxmlformats.org/officeDocument/2006/relationships/notesSlide" Target="../notesSlides/notesSlide29.xml"/><Relationship Id="rId16" Type="http://schemas.openxmlformats.org/officeDocument/2006/relationships/hyperlink" Target="https://docs.microsoft.com/en-us/azure/active-directory/roles/best-practices" TargetMode="External"/><Relationship Id="rId1" Type="http://schemas.openxmlformats.org/officeDocument/2006/relationships/slideLayout" Target="../slideLayouts/slideLayout36.xml"/><Relationship Id="rId6" Type="http://schemas.openxmlformats.org/officeDocument/2006/relationships/hyperlink" Target="https://docs.microsoft.com/en-us/azure/active-directory/privileged-identity-management/pim-resource-roles-assign-roles" TargetMode="External"/><Relationship Id="rId11" Type="http://schemas.openxmlformats.org/officeDocument/2006/relationships/hyperlink" Target="https://www.youtube.com/watch?v=f-0K7mRUPpQ" TargetMode="External"/><Relationship Id="rId5" Type="http://schemas.openxmlformats.org/officeDocument/2006/relationships/hyperlink" Target="https://docs.microsoft.com/en-us/azure/active-directory/privileged-identity-management/azure-ad-roles-features" TargetMode="External"/><Relationship Id="rId15" Type="http://schemas.openxmlformats.org/officeDocument/2006/relationships/image" Target="../media/image85.png"/><Relationship Id="rId10" Type="http://schemas.openxmlformats.org/officeDocument/2006/relationships/hyperlink" Target="https://docs.microsoft.com/en-us/azure/active-directory/privileged-identity-management/pim-how-to-configure-security-alerts" TargetMode="External"/><Relationship Id="rId4" Type="http://schemas.openxmlformats.org/officeDocument/2006/relationships/hyperlink" Target="https://docs.microsoft.com/en-us/azure/active-directory/roles/security-planning" TargetMode="External"/><Relationship Id="rId9" Type="http://schemas.openxmlformats.org/officeDocument/2006/relationships/hyperlink" Target="https://docs.microsoft.com/en-us/azure/active-directory/privileged-identity-management/azure-pim-resource-rbac" TargetMode="External"/><Relationship Id="rId14" Type="http://schemas.openxmlformats.org/officeDocument/2006/relationships/image" Target="../media/image84.png"/></Relationships>
</file>

<file path=ppt/slides/_rels/slide30.xml.rels><?xml version="1.0" encoding="UTF-8" standalone="yes"?>
<Relationships xmlns="http://schemas.openxmlformats.org/package/2006/relationships"><Relationship Id="rId8" Type="http://schemas.openxmlformats.org/officeDocument/2006/relationships/hyperlink" Target="https://docs.microsoft.com/en-us/azure/active-directory/reports-monitoring/howto-use-azure-monitor-workbooks" TargetMode="External"/><Relationship Id="rId13" Type="http://schemas.openxmlformats.org/officeDocument/2006/relationships/image" Target="../media/image87.png"/><Relationship Id="rId3" Type="http://schemas.openxmlformats.org/officeDocument/2006/relationships/hyperlink" Target="https://docs.microsoft.com/en-us/learn/modules/monitor-maintain-azure-active-directory/" TargetMode="External"/><Relationship Id="rId7" Type="http://schemas.openxmlformats.org/officeDocument/2006/relationships/hyperlink" Target="https://docs.microsoft.com/en-us/azure/sentinel/connect-azure-active-directory" TargetMode="External"/><Relationship Id="rId12" Type="http://schemas.openxmlformats.org/officeDocument/2006/relationships/hyperlink" Target="https://commons.wikimedia.org/wiki/File:YouTube_social_white_squircle_(2017).svg" TargetMode="External"/><Relationship Id="rId2" Type="http://schemas.openxmlformats.org/officeDocument/2006/relationships/notesSlide" Target="../notesSlides/notesSlide30.xml"/><Relationship Id="rId1" Type="http://schemas.openxmlformats.org/officeDocument/2006/relationships/slideLayout" Target="../slideLayouts/slideLayout36.xml"/><Relationship Id="rId6" Type="http://schemas.openxmlformats.org/officeDocument/2006/relationships/hyperlink" Target="https://docs.microsoft.com/en-us/azure/active-directory/reports-monitoring/howto-integrate-activity-logs-with-log-analytics" TargetMode="External"/><Relationship Id="rId11" Type="http://schemas.openxmlformats.org/officeDocument/2006/relationships/image" Target="../media/image12.png"/><Relationship Id="rId5" Type="http://schemas.openxmlformats.org/officeDocument/2006/relationships/hyperlink" Target="https://docs.microsoft.com/en-us/azure/active-directory/reports-monitoring/howto-install-use-log-analytics-views" TargetMode="External"/><Relationship Id="rId15" Type="http://schemas.openxmlformats.org/officeDocument/2006/relationships/image" Target="../media/image89.png"/><Relationship Id="rId10" Type="http://schemas.openxmlformats.org/officeDocument/2006/relationships/hyperlink" Target="https://www.youtube.com/watch?v=uJqnKbrKLeU&amp;list=PLLasX02E8BPBm1xNMRdvP6GtA6otQUqp0&amp;index=4" TargetMode="External"/><Relationship Id="rId4" Type="http://schemas.openxmlformats.org/officeDocument/2006/relationships/hyperlink" Target="https://docs.microsoft.com/en-us/azure/active-directory/reports-monitoring/overview-sign-in-diagnostics" TargetMode="External"/><Relationship Id="rId9" Type="http://schemas.openxmlformats.org/officeDocument/2006/relationships/hyperlink" Target="https://docs.microsoft.com/en-us/azure/active-directory/reports-monitoring/concept-usage-insights-report" TargetMode="External"/><Relationship Id="rId14" Type="http://schemas.openxmlformats.org/officeDocument/2006/relationships/image" Target="../media/image8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04F111-F272-48DF-A158-83579CAA76AA}"/>
              </a:ext>
            </a:extLst>
          </p:cNvPr>
          <p:cNvSpPr>
            <a:spLocks noGrp="1"/>
          </p:cNvSpPr>
          <p:nvPr>
            <p:ph type="title"/>
          </p:nvPr>
        </p:nvSpPr>
        <p:spPr>
          <a:xfrm>
            <a:off x="274701" y="982662"/>
            <a:ext cx="10058335" cy="2971803"/>
          </a:xfrm>
        </p:spPr>
        <p:txBody>
          <a:bodyPr/>
          <a:lstStyle/>
          <a:p>
            <a:r>
              <a:rPr lang="en-US" sz="6600" dirty="0">
                <a:solidFill>
                  <a:schemeClr val="bg2">
                    <a:lumMod val="50000"/>
                    <a:lumOff val="50000"/>
                  </a:schemeClr>
                </a:solidFill>
              </a:rPr>
              <a:t>SC-300 C.E.R.T</a:t>
            </a:r>
          </a:p>
        </p:txBody>
      </p:sp>
      <p:sp>
        <p:nvSpPr>
          <p:cNvPr id="5" name="Text Placeholder 4">
            <a:extLst>
              <a:ext uri="{FF2B5EF4-FFF2-40B4-BE49-F238E27FC236}">
                <a16:creationId xmlns:a16="http://schemas.microsoft.com/office/drawing/2014/main" id="{7680E10A-6C81-494E-B193-DB7F74F28802}"/>
              </a:ext>
            </a:extLst>
          </p:cNvPr>
          <p:cNvSpPr>
            <a:spLocks noGrp="1"/>
          </p:cNvSpPr>
          <p:nvPr>
            <p:ph type="body" sz="quarter" idx="12"/>
          </p:nvPr>
        </p:nvSpPr>
        <p:spPr>
          <a:xfrm>
            <a:off x="250823" y="2201862"/>
            <a:ext cx="10539414" cy="2876139"/>
          </a:xfrm>
        </p:spPr>
        <p:txBody>
          <a:bodyPr/>
          <a:lstStyle/>
          <a:p>
            <a:r>
              <a:rPr lang="en-US" sz="4000" dirty="0"/>
              <a:t>Microsoft Identity and Access Administrator</a:t>
            </a:r>
          </a:p>
          <a:p>
            <a:endParaRPr lang="en-US" sz="4000" dirty="0"/>
          </a:p>
          <a:p>
            <a:r>
              <a:rPr lang="en-US" sz="3600" dirty="0">
                <a:solidFill>
                  <a:schemeClr val="bg2">
                    <a:lumMod val="50000"/>
                    <a:lumOff val="50000"/>
                  </a:schemeClr>
                </a:solidFill>
              </a:rPr>
              <a:t>Mark Grimes</a:t>
            </a:r>
          </a:p>
          <a:p>
            <a:r>
              <a:rPr lang="en-US" sz="2800" dirty="0"/>
              <a:t>MCT since 1997</a:t>
            </a:r>
          </a:p>
        </p:txBody>
      </p:sp>
      <p:sp>
        <p:nvSpPr>
          <p:cNvPr id="7" name="Text Placeholder 6">
            <a:extLst>
              <a:ext uri="{FF2B5EF4-FFF2-40B4-BE49-F238E27FC236}">
                <a16:creationId xmlns:a16="http://schemas.microsoft.com/office/drawing/2014/main" id="{185CF6A2-B876-4060-981A-D2A5C0FEC548}"/>
              </a:ext>
            </a:extLst>
          </p:cNvPr>
          <p:cNvSpPr>
            <a:spLocks noGrp="1"/>
          </p:cNvSpPr>
          <p:nvPr>
            <p:ph type="body" sz="quarter" idx="14"/>
          </p:nvPr>
        </p:nvSpPr>
        <p:spPr>
          <a:xfrm>
            <a:off x="274703" y="5328241"/>
            <a:ext cx="4800534" cy="1366528"/>
          </a:xfrm>
        </p:spPr>
        <p:txBody>
          <a:bodyPr/>
          <a:lstStyle/>
          <a:p>
            <a:r>
              <a:rPr lang="en-US" sz="2400" dirty="0"/>
              <a:t>https://aka.ms/SC-300</a:t>
            </a:r>
          </a:p>
          <a:p>
            <a:r>
              <a:rPr lang="en-US" sz="2400" dirty="0"/>
              <a:t>https://aka.ms/YouTube/SC-300</a:t>
            </a:r>
          </a:p>
        </p:txBody>
      </p:sp>
      <p:pic>
        <p:nvPicPr>
          <p:cNvPr id="10" name="Picture 9">
            <a:extLst>
              <a:ext uri="{FF2B5EF4-FFF2-40B4-BE49-F238E27FC236}">
                <a16:creationId xmlns:a16="http://schemas.microsoft.com/office/drawing/2014/main" id="{EB573904-A329-45DB-8EE8-FC14300F2F0F}"/>
              </a:ext>
            </a:extLst>
          </p:cNvPr>
          <p:cNvPicPr>
            <a:picLocks noChangeAspect="1"/>
          </p:cNvPicPr>
          <p:nvPr/>
        </p:nvPicPr>
        <p:blipFill>
          <a:blip r:embed="rId3"/>
          <a:stretch>
            <a:fillRect/>
          </a:stretch>
        </p:blipFill>
        <p:spPr>
          <a:xfrm>
            <a:off x="6217140" y="3330042"/>
            <a:ext cx="6004440" cy="3495918"/>
          </a:xfrm>
          <a:prstGeom prst="rect">
            <a:avLst/>
          </a:prstGeom>
        </p:spPr>
      </p:pic>
      <p:pic>
        <p:nvPicPr>
          <p:cNvPr id="6" name="Picture 5" descr="Logo&#10;&#10;Description automatically generated">
            <a:hlinkClick r:id="rId4" tooltip="Azure AD Channel 120 videos!"/>
            <a:extLst>
              <a:ext uri="{FF2B5EF4-FFF2-40B4-BE49-F238E27FC236}">
                <a16:creationId xmlns:a16="http://schemas.microsoft.com/office/drawing/2014/main" id="{5DA8C727-8DDA-4993-829A-1E5F4252CA2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1171237" y="449262"/>
            <a:ext cx="666636" cy="666636"/>
          </a:xfrm>
          <a:prstGeom prst="rect">
            <a:avLst/>
          </a:prstGeom>
        </p:spPr>
      </p:pic>
    </p:spTree>
    <p:extLst>
      <p:ext uri="{BB962C8B-B14F-4D97-AF65-F5344CB8AC3E}">
        <p14:creationId xmlns:p14="http://schemas.microsoft.com/office/powerpoint/2010/main" val="200570572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par>
                          <p:cTn id="13" fill="hold">
                            <p:stCondLst>
                              <p:cond delay="500"/>
                            </p:stCondLst>
                            <p:childTnLst>
                              <p:par>
                                <p:cTn id="14" presetID="26"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80">
                                          <p:stCondLst>
                                            <p:cond delay="0"/>
                                          </p:stCondLst>
                                        </p:cTn>
                                        <p:tgtEl>
                                          <p:spTgt spid="6"/>
                                        </p:tgtEl>
                                      </p:cBhvr>
                                    </p:animEffect>
                                    <p:anim calcmode="lin" valueType="num">
                                      <p:cBhvr>
                                        <p:cTn id="1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2" dur="26">
                                          <p:stCondLst>
                                            <p:cond delay="650"/>
                                          </p:stCondLst>
                                        </p:cTn>
                                        <p:tgtEl>
                                          <p:spTgt spid="6"/>
                                        </p:tgtEl>
                                      </p:cBhvr>
                                      <p:to x="100000" y="60000"/>
                                    </p:animScale>
                                    <p:animScale>
                                      <p:cBhvr>
                                        <p:cTn id="23" dur="166" decel="50000">
                                          <p:stCondLst>
                                            <p:cond delay="676"/>
                                          </p:stCondLst>
                                        </p:cTn>
                                        <p:tgtEl>
                                          <p:spTgt spid="6"/>
                                        </p:tgtEl>
                                      </p:cBhvr>
                                      <p:to x="100000" y="100000"/>
                                    </p:animScale>
                                    <p:animScale>
                                      <p:cBhvr>
                                        <p:cTn id="24" dur="26">
                                          <p:stCondLst>
                                            <p:cond delay="1312"/>
                                          </p:stCondLst>
                                        </p:cTn>
                                        <p:tgtEl>
                                          <p:spTgt spid="6"/>
                                        </p:tgtEl>
                                      </p:cBhvr>
                                      <p:to x="100000" y="80000"/>
                                    </p:animScale>
                                    <p:animScale>
                                      <p:cBhvr>
                                        <p:cTn id="25" dur="166" decel="50000">
                                          <p:stCondLst>
                                            <p:cond delay="1338"/>
                                          </p:stCondLst>
                                        </p:cTn>
                                        <p:tgtEl>
                                          <p:spTgt spid="6"/>
                                        </p:tgtEl>
                                      </p:cBhvr>
                                      <p:to x="100000" y="100000"/>
                                    </p:animScale>
                                    <p:animScale>
                                      <p:cBhvr>
                                        <p:cTn id="26" dur="26">
                                          <p:stCondLst>
                                            <p:cond delay="1642"/>
                                          </p:stCondLst>
                                        </p:cTn>
                                        <p:tgtEl>
                                          <p:spTgt spid="6"/>
                                        </p:tgtEl>
                                      </p:cBhvr>
                                      <p:to x="100000" y="90000"/>
                                    </p:animScale>
                                    <p:animScale>
                                      <p:cBhvr>
                                        <p:cTn id="27" dur="166" decel="50000">
                                          <p:stCondLst>
                                            <p:cond delay="1668"/>
                                          </p:stCondLst>
                                        </p:cTn>
                                        <p:tgtEl>
                                          <p:spTgt spid="6"/>
                                        </p:tgtEl>
                                      </p:cBhvr>
                                      <p:to x="100000" y="100000"/>
                                    </p:animScale>
                                    <p:animScale>
                                      <p:cBhvr>
                                        <p:cTn id="28" dur="26">
                                          <p:stCondLst>
                                            <p:cond delay="1808"/>
                                          </p:stCondLst>
                                        </p:cTn>
                                        <p:tgtEl>
                                          <p:spTgt spid="6"/>
                                        </p:tgtEl>
                                      </p:cBhvr>
                                      <p:to x="100000" y="95000"/>
                                    </p:animScale>
                                    <p:animScale>
                                      <p:cBhvr>
                                        <p:cTn id="29"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Session objectives and takeaways</a:t>
            </a:r>
          </a:p>
        </p:txBody>
      </p:sp>
      <p:sp>
        <p:nvSpPr>
          <p:cNvPr id="6" name="Text Placeholder 5"/>
          <p:cNvSpPr>
            <a:spLocks noGrp="1"/>
          </p:cNvSpPr>
          <p:nvPr>
            <p:ph type="body" sz="quarter" idx="10"/>
          </p:nvPr>
        </p:nvSpPr>
        <p:spPr>
          <a:xfrm>
            <a:off x="274638" y="1212850"/>
            <a:ext cx="11887200" cy="2917722"/>
          </a:xfrm>
        </p:spPr>
        <p:txBody>
          <a:bodyPr/>
          <a:lstStyle/>
          <a:p>
            <a:r>
              <a:rPr lang="en-US" dirty="0"/>
              <a:t>At the end of this session, you should be </a:t>
            </a:r>
          </a:p>
          <a:p>
            <a:r>
              <a:rPr lang="en-US" dirty="0"/>
              <a:t>better able to…</a:t>
            </a:r>
          </a:p>
          <a:p>
            <a:pPr lvl="1"/>
            <a:r>
              <a:rPr lang="en-US" dirty="0"/>
              <a:t>Understand the exam objectives</a:t>
            </a:r>
          </a:p>
          <a:p>
            <a:pPr lvl="1"/>
            <a:r>
              <a:rPr lang="en-US" dirty="0"/>
              <a:t>Learn some tips and tricks to augment your learning</a:t>
            </a:r>
          </a:p>
          <a:p>
            <a:pPr lvl="1"/>
            <a:r>
              <a:rPr lang="en-US" dirty="0"/>
              <a:t>Learn some real-world stuff too!</a:t>
            </a:r>
          </a:p>
        </p:txBody>
      </p:sp>
      <p:sp>
        <p:nvSpPr>
          <p:cNvPr id="5" name="TextBox 4">
            <a:extLst>
              <a:ext uri="{FF2B5EF4-FFF2-40B4-BE49-F238E27FC236}">
                <a16:creationId xmlns:a16="http://schemas.microsoft.com/office/drawing/2014/main" id="{36D30BA1-12E4-4815-9D53-F349900AFCFC}"/>
              </a:ext>
            </a:extLst>
          </p:cNvPr>
          <p:cNvSpPr txBox="1"/>
          <p:nvPr/>
        </p:nvSpPr>
        <p:spPr>
          <a:xfrm>
            <a:off x="6446837" y="2487045"/>
            <a:ext cx="2133600" cy="369332"/>
          </a:xfrm>
          <a:prstGeom prst="rect">
            <a:avLst/>
          </a:prstGeom>
          <a:noFill/>
        </p:spPr>
        <p:txBody>
          <a:bodyPr wrap="square">
            <a:spAutoFit/>
          </a:bodyPr>
          <a:lstStyle/>
          <a:p>
            <a:r>
              <a:rPr lang="en-US" dirty="0">
                <a:solidFill>
                  <a:schemeClr val="bg1"/>
                </a:solidFill>
              </a:rPr>
              <a:t>aka.ms/SC-300</a:t>
            </a:r>
          </a:p>
        </p:txBody>
      </p:sp>
    </p:spTree>
    <p:extLst>
      <p:ext uri="{BB962C8B-B14F-4D97-AF65-F5344CB8AC3E}">
        <p14:creationId xmlns:p14="http://schemas.microsoft.com/office/powerpoint/2010/main" val="326056348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Using this Deck to Study…</a:t>
            </a:r>
          </a:p>
        </p:txBody>
      </p:sp>
      <p:sp>
        <p:nvSpPr>
          <p:cNvPr id="6" name="Text Placeholder 5"/>
          <p:cNvSpPr>
            <a:spLocks noGrp="1"/>
          </p:cNvSpPr>
          <p:nvPr>
            <p:ph type="body" sz="quarter" idx="10"/>
          </p:nvPr>
        </p:nvSpPr>
        <p:spPr>
          <a:xfrm>
            <a:off x="274638" y="1212850"/>
            <a:ext cx="11887200" cy="5558445"/>
          </a:xfrm>
        </p:spPr>
        <p:txBody>
          <a:bodyPr/>
          <a:lstStyle/>
          <a:p>
            <a:r>
              <a:rPr lang="en-US" dirty="0"/>
              <a:t>Some slides have multiple animations</a:t>
            </a:r>
          </a:p>
          <a:p>
            <a:endParaRPr lang="en-US" dirty="0"/>
          </a:p>
          <a:p>
            <a:r>
              <a:rPr lang="en-US" dirty="0"/>
              <a:t>They may hide really important content!</a:t>
            </a:r>
          </a:p>
          <a:p>
            <a:endParaRPr lang="en-US" dirty="0"/>
          </a:p>
          <a:p>
            <a:r>
              <a:rPr lang="en-US" dirty="0"/>
              <a:t>To use this deck to study with use in “Slide Show” mode </a:t>
            </a:r>
            <a:r>
              <a:rPr lang="en-US" b="1" dirty="0">
                <a:solidFill>
                  <a:srgbClr val="FF0000"/>
                </a:solidFill>
              </a:rPr>
              <a:t>F5*</a:t>
            </a:r>
            <a:endParaRPr lang="en-US" dirty="0">
              <a:solidFill>
                <a:srgbClr val="FF0000"/>
              </a:solidFill>
            </a:endParaRPr>
          </a:p>
          <a:p>
            <a:endParaRPr lang="en-US" dirty="0"/>
          </a:p>
          <a:p>
            <a:r>
              <a:rPr lang="en-US" dirty="0"/>
              <a:t>Then you will see all content AND links will work </a:t>
            </a:r>
            <a:r>
              <a:rPr lang="en-US" dirty="0">
                <a:sym typeface="Wingdings" panose="05000000000000000000" pitchFamily="2" charset="2"/>
              </a:rPr>
              <a:t></a:t>
            </a:r>
          </a:p>
          <a:p>
            <a:endParaRPr lang="en-US" dirty="0">
              <a:sym typeface="Wingdings" panose="05000000000000000000" pitchFamily="2" charset="2"/>
            </a:endParaRPr>
          </a:p>
          <a:p>
            <a:r>
              <a:rPr lang="en-US" dirty="0">
                <a:sym typeface="Wingdings" panose="05000000000000000000" pitchFamily="2" charset="2"/>
              </a:rPr>
              <a:t>The “Click to Zoom” slide next allows you to jump to topics</a:t>
            </a:r>
            <a:r>
              <a:rPr lang="en-US" b="1" dirty="0">
                <a:solidFill>
                  <a:srgbClr val="FF0000"/>
                </a:solidFill>
              </a:rPr>
              <a:t> *</a:t>
            </a:r>
            <a:r>
              <a:rPr lang="en-US" dirty="0">
                <a:sym typeface="Wingdings" panose="05000000000000000000" pitchFamily="2" charset="2"/>
              </a:rPr>
              <a:t> </a:t>
            </a:r>
            <a:endParaRPr lang="en-US" dirty="0"/>
          </a:p>
        </p:txBody>
      </p:sp>
      <p:sp>
        <p:nvSpPr>
          <p:cNvPr id="5" name="TextBox 4">
            <a:extLst>
              <a:ext uri="{FF2B5EF4-FFF2-40B4-BE49-F238E27FC236}">
                <a16:creationId xmlns:a16="http://schemas.microsoft.com/office/drawing/2014/main" id="{C8DF77AF-5EFD-4C40-B8A8-A48142262A80}"/>
              </a:ext>
            </a:extLst>
          </p:cNvPr>
          <p:cNvSpPr txBox="1"/>
          <p:nvPr/>
        </p:nvSpPr>
        <p:spPr>
          <a:xfrm>
            <a:off x="8732837" y="295273"/>
            <a:ext cx="3276115" cy="369332"/>
          </a:xfrm>
          <a:prstGeom prst="rect">
            <a:avLst/>
          </a:prstGeom>
          <a:noFill/>
        </p:spPr>
        <p:txBody>
          <a:bodyPr wrap="square">
            <a:spAutoFit/>
          </a:bodyPr>
          <a:lstStyle/>
          <a:p>
            <a:pPr algn="r"/>
            <a:r>
              <a:rPr lang="en-US" dirty="0">
                <a:solidFill>
                  <a:schemeClr val="bg1"/>
                </a:solidFill>
              </a:rPr>
              <a:t>https://aka.ms/SC-600Slides</a:t>
            </a:r>
          </a:p>
        </p:txBody>
      </p:sp>
    </p:spTree>
    <p:extLst>
      <p:ext uri="{BB962C8B-B14F-4D97-AF65-F5344CB8AC3E}">
        <p14:creationId xmlns:p14="http://schemas.microsoft.com/office/powerpoint/2010/main" val="38238772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8" name="Summary Zoom 7">
                <a:extLst>
                  <a:ext uri="{FF2B5EF4-FFF2-40B4-BE49-F238E27FC236}">
                    <a16:creationId xmlns:a16="http://schemas.microsoft.com/office/drawing/2014/main" id="{2CB198EB-7202-457D-8733-0DCED44D2CC9}"/>
                  </a:ext>
                </a:extLst>
              </p:cNvPr>
              <p:cNvGraphicFramePr>
                <a:graphicFrameLocks noChangeAspect="1"/>
              </p:cNvGraphicFramePr>
              <p:nvPr>
                <p:extLst>
                  <p:ext uri="{D42A27DB-BD31-4B8C-83A1-F6EECF244321}">
                    <p14:modId xmlns:p14="http://schemas.microsoft.com/office/powerpoint/2010/main" val="3786380468"/>
                  </p:ext>
                </p:extLst>
              </p:nvPr>
            </p:nvGraphicFramePr>
            <p:xfrm>
              <a:off x="-91234" y="677862"/>
              <a:ext cx="12557871" cy="6609687"/>
            </p:xfrm>
            <a:graphic>
              <a:graphicData uri="http://schemas.microsoft.com/office/powerpoint/2016/summaryzoom">
                <psuz:summaryZm>
                  <psuz:summaryZmObj sectionId="{67DB863F-48B1-44A4-96C9-C2B83200983D}">
                    <psuz:zmPr id="{5D46FBEE-2810-4F4D-914A-8454C4BCFCD5}" transitionDur="1000">
                      <p166:blipFill xmlns:p166="http://schemas.microsoft.com/office/powerpoint/2016/6/main">
                        <a:blip r:embed="rId3"/>
                        <a:stretch>
                          <a:fillRect/>
                        </a:stretch>
                      </p166:blipFill>
                      <p166:spPr xmlns:p166="http://schemas.microsoft.com/office/powerpoint/2016/6/main">
                        <a:xfrm>
                          <a:off x="486638" y="1115377"/>
                          <a:ext cx="3767361" cy="2118839"/>
                        </a:xfrm>
                        <a:prstGeom prst="rect">
                          <a:avLst/>
                        </a:prstGeom>
                        <a:ln w="3175">
                          <a:solidFill>
                            <a:prstClr val="ltGray"/>
                          </a:solidFill>
                        </a:ln>
                      </p166:spPr>
                    </psuz:zmPr>
                  </psuz:summaryZmObj>
                  <psuz:summaryZmObj sectionId="{0EA21E98-5140-4CD4-8960-4C69B350E99E}">
                    <psuz:zmPr id="{BB397FF7-72EB-4954-BE34-6A87F51424EA}" transitionDur="1000">
                      <p166:blipFill xmlns:p166="http://schemas.microsoft.com/office/powerpoint/2016/6/main">
                        <a:blip r:embed="rId4"/>
                        <a:stretch>
                          <a:fillRect/>
                        </a:stretch>
                      </p166:blipFill>
                      <p166:spPr xmlns:p166="http://schemas.microsoft.com/office/powerpoint/2016/6/main">
                        <a:xfrm>
                          <a:off x="4395255" y="1115377"/>
                          <a:ext cx="3767361" cy="2118839"/>
                        </a:xfrm>
                        <a:prstGeom prst="rect">
                          <a:avLst/>
                        </a:prstGeom>
                        <a:ln w="3175">
                          <a:solidFill>
                            <a:prstClr val="ltGray"/>
                          </a:solidFill>
                        </a:ln>
                      </p166:spPr>
                    </psuz:zmPr>
                  </psuz:summaryZmObj>
                  <psuz:summaryZmObj sectionId="{B76074F0-9B85-43A6-8DBC-8CFD57BB46AD}">
                    <psuz:zmPr id="{67058E47-EB20-4D2B-9C4D-2EA0ED596909}" transitionDur="1000">
                      <p166:blipFill xmlns:p166="http://schemas.microsoft.com/office/powerpoint/2016/6/main">
                        <a:blip r:embed="rId5"/>
                        <a:stretch>
                          <a:fillRect/>
                        </a:stretch>
                      </p166:blipFill>
                      <p166:spPr xmlns:p166="http://schemas.microsoft.com/office/powerpoint/2016/6/main">
                        <a:xfrm>
                          <a:off x="8303872" y="1115377"/>
                          <a:ext cx="3767361" cy="2118839"/>
                        </a:xfrm>
                        <a:prstGeom prst="rect">
                          <a:avLst/>
                        </a:prstGeom>
                        <a:ln w="3175">
                          <a:solidFill>
                            <a:prstClr val="ltGray"/>
                          </a:solidFill>
                        </a:ln>
                      </p166:spPr>
                    </psuz:zmPr>
                  </psuz:summaryZmObj>
                  <psuz:summaryZmObj sectionId="{EA316E14-8BAF-4AF1-859A-9E6100EC60C2}">
                    <psuz:zmPr id="{34EBB92E-4A19-4933-92A5-7B9C440EADDC}" transitionDur="1000">
                      <p166:blipFill xmlns:p166="http://schemas.microsoft.com/office/powerpoint/2016/6/main">
                        <a:blip r:embed="rId6"/>
                        <a:stretch>
                          <a:fillRect/>
                        </a:stretch>
                      </p166:blipFill>
                      <p166:spPr xmlns:p166="http://schemas.microsoft.com/office/powerpoint/2016/6/main">
                        <a:xfrm>
                          <a:off x="486638" y="3375472"/>
                          <a:ext cx="3767361" cy="2118839"/>
                        </a:xfrm>
                        <a:prstGeom prst="rect">
                          <a:avLst/>
                        </a:prstGeom>
                        <a:ln w="3175">
                          <a:solidFill>
                            <a:prstClr val="ltGray"/>
                          </a:solidFill>
                        </a:ln>
                      </p166:spPr>
                    </psuz:zmPr>
                  </psuz:summaryZmObj>
                  <psuz:summaryZmObj sectionId="{9E8EA4EA-7034-4EEA-AD17-5CE87DD7C6EC}">
                    <psuz:zmPr id="{90F95FA0-17E3-4717-BB42-B5434DB21EE4}" transitionDur="1000">
                      <p166:blipFill xmlns:p166="http://schemas.microsoft.com/office/powerpoint/2016/6/main">
                        <a:blip r:embed="rId7"/>
                        <a:stretch>
                          <a:fillRect/>
                        </a:stretch>
                      </p166:blipFill>
                      <p166:spPr xmlns:p166="http://schemas.microsoft.com/office/powerpoint/2016/6/main">
                        <a:xfrm>
                          <a:off x="4395255" y="3375472"/>
                          <a:ext cx="3767361" cy="2118839"/>
                        </a:xfrm>
                        <a:prstGeom prst="rect">
                          <a:avLst/>
                        </a:prstGeom>
                        <a:ln w="3175">
                          <a:solidFill>
                            <a:prstClr val="ltGray"/>
                          </a:solidFill>
                        </a:ln>
                      </p166:spPr>
                    </psuz:zmPr>
                  </psuz:summaryZmObj>
                  <psuz:gridLayout/>
                </psuz:summaryZm>
              </a:graphicData>
            </a:graphic>
          </p:graphicFrame>
        </mc:Choice>
        <mc:Fallback>
          <p:grpSp>
            <p:nvGrpSpPr>
              <p:cNvPr id="8" name="Summary Zoom 7">
                <a:extLst>
                  <a:ext uri="{FF2B5EF4-FFF2-40B4-BE49-F238E27FC236}">
                    <a16:creationId xmlns:a16="http://schemas.microsoft.com/office/drawing/2014/main" id="{2CB198EB-7202-457D-8733-0DCED44D2CC9}"/>
                  </a:ext>
                </a:extLst>
              </p:cNvPr>
              <p:cNvGrpSpPr>
                <a:grpSpLocks noGrp="1" noUngrp="1" noRot="1" noChangeAspect="1" noMove="1" noResize="1"/>
              </p:cNvGrpSpPr>
              <p:nvPr/>
            </p:nvGrpSpPr>
            <p:grpSpPr>
              <a:xfrm>
                <a:off x="-91234" y="677862"/>
                <a:ext cx="12557871" cy="6609687"/>
                <a:chOff x="-91234" y="677862"/>
                <a:chExt cx="12557871" cy="6609687"/>
              </a:xfrm>
            </p:grpSpPr>
            <p:pic>
              <p:nvPicPr>
                <p:cNvPr id="2" name="Picture 2">
                  <a:hlinkClick r:id="rId8"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395404" y="1793239"/>
                  <a:ext cx="3767361" cy="2118839"/>
                </a:xfrm>
                <a:prstGeom prst="rect">
                  <a:avLst/>
                </a:prstGeom>
                <a:ln w="3175">
                  <a:solidFill>
                    <a:prstClr val="ltGray"/>
                  </a:solidFill>
                </a:ln>
              </p:spPr>
            </p:pic>
            <p:pic>
              <p:nvPicPr>
                <p:cNvPr id="4" name="Picture 4">
                  <a:hlinkClick r:id="rId9"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4304021" y="1793239"/>
                  <a:ext cx="3767361" cy="2118839"/>
                </a:xfrm>
                <a:prstGeom prst="rect">
                  <a:avLst/>
                </a:prstGeom>
                <a:ln w="3175">
                  <a:solidFill>
                    <a:prstClr val="ltGray"/>
                  </a:solidFill>
                </a:ln>
              </p:spPr>
            </p:pic>
            <p:pic>
              <p:nvPicPr>
                <p:cNvPr id="6" name="Picture 6">
                  <a:hlinkClick r:id="rId10"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8212638" y="1793239"/>
                  <a:ext cx="3767361" cy="2118839"/>
                </a:xfrm>
                <a:prstGeom prst="rect">
                  <a:avLst/>
                </a:prstGeom>
                <a:ln w="3175">
                  <a:solidFill>
                    <a:prstClr val="ltGray"/>
                  </a:solidFill>
                </a:ln>
              </p:spPr>
            </p:pic>
            <p:pic>
              <p:nvPicPr>
                <p:cNvPr id="7" name="Picture 7">
                  <a:hlinkClick r:id="rId11"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395404" y="4053334"/>
                  <a:ext cx="3767361" cy="2118839"/>
                </a:xfrm>
                <a:prstGeom prst="rect">
                  <a:avLst/>
                </a:prstGeom>
                <a:ln w="3175">
                  <a:solidFill>
                    <a:prstClr val="ltGray"/>
                  </a:solidFill>
                </a:ln>
              </p:spPr>
            </p:pic>
            <p:pic>
              <p:nvPicPr>
                <p:cNvPr id="10" name="Picture 10">
                  <a:hlinkClick r:id="rId12"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4304021" y="4053334"/>
                  <a:ext cx="3767361" cy="2118839"/>
                </a:xfrm>
                <a:prstGeom prst="rect">
                  <a:avLst/>
                </a:prstGeom>
                <a:ln w="3175">
                  <a:solidFill>
                    <a:prstClr val="ltGray"/>
                  </a:solidFill>
                </a:ln>
              </p:spPr>
            </p:pic>
          </p:grpSp>
        </mc:Fallback>
      </mc:AlternateContent>
      <p:sp>
        <p:nvSpPr>
          <p:cNvPr id="9" name="Title 16">
            <a:extLst>
              <a:ext uri="{FF2B5EF4-FFF2-40B4-BE49-F238E27FC236}">
                <a16:creationId xmlns:a16="http://schemas.microsoft.com/office/drawing/2014/main" id="{E95645CB-6991-43D8-BC79-2E1CB8DD2D09}"/>
              </a:ext>
            </a:extLst>
          </p:cNvPr>
          <p:cNvSpPr txBox="1">
            <a:spLocks/>
          </p:cNvSpPr>
          <p:nvPr/>
        </p:nvSpPr>
        <p:spPr>
          <a:xfrm>
            <a:off x="274639" y="295274"/>
            <a:ext cx="11889564" cy="917575"/>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lang="en-US" dirty="0">
                <a:solidFill>
                  <a:schemeClr val="bg1"/>
                </a:solidFill>
              </a:rPr>
              <a:t>SC-300 Preparation Menu</a:t>
            </a:r>
          </a:p>
        </p:txBody>
      </p:sp>
      <p:sp>
        <p:nvSpPr>
          <p:cNvPr id="3" name="Rectangle 2">
            <a:extLst>
              <a:ext uri="{FF2B5EF4-FFF2-40B4-BE49-F238E27FC236}">
                <a16:creationId xmlns:a16="http://schemas.microsoft.com/office/drawing/2014/main" id="{4EB8946B-05B9-430A-90C8-4C85EFE6E1F4}"/>
              </a:ext>
            </a:extLst>
          </p:cNvPr>
          <p:cNvSpPr/>
          <p:nvPr/>
        </p:nvSpPr>
        <p:spPr>
          <a:xfrm>
            <a:off x="808037" y="6545262"/>
            <a:ext cx="2520242" cy="369332"/>
          </a:xfrm>
          <a:prstGeom prst="rect">
            <a:avLst/>
          </a:prstGeom>
        </p:spPr>
        <p:txBody>
          <a:bodyPr wrap="none">
            <a:spAutoFit/>
          </a:bodyPr>
          <a:lstStyle/>
          <a:p>
            <a:r>
              <a:rPr lang="en-US" dirty="0">
                <a:hlinkClick r:id="rId13"/>
              </a:rPr>
              <a:t>https://aka.ms/SC-300</a:t>
            </a:r>
            <a:r>
              <a:rPr lang="en-US" dirty="0"/>
              <a:t>  </a:t>
            </a:r>
          </a:p>
        </p:txBody>
      </p:sp>
      <p:pic>
        <p:nvPicPr>
          <p:cNvPr id="5" name="Picture 4" descr="Logo&#10;&#10;Description automatically generated">
            <a:hlinkClick r:id="rId14" tooltip="Azure AD Channel 120 videos!"/>
            <a:extLst>
              <a:ext uri="{FF2B5EF4-FFF2-40B4-BE49-F238E27FC236}">
                <a16:creationId xmlns:a16="http://schemas.microsoft.com/office/drawing/2014/main" id="{9BEE4645-4CC6-4002-AB12-E220380B317D}"/>
              </a:ext>
            </a:extLst>
          </p:cNvPr>
          <p:cNvPicPr>
            <a:picLocks noChangeAspect="1"/>
          </p:cNvPicPr>
          <p:nvPr/>
        </p:nvPicPr>
        <p:blipFill>
          <a:blip r:embed="rId15">
            <a:extLst>
              <a:ext uri="{837473B0-CC2E-450A-ABE3-18F120FF3D39}">
                <a1611:picAttrSrcUrl xmlns:a1611="http://schemas.microsoft.com/office/drawing/2016/11/main" r:id="rId16"/>
              </a:ext>
            </a:extLst>
          </a:blip>
          <a:stretch>
            <a:fillRect/>
          </a:stretch>
        </p:blipFill>
        <p:spPr>
          <a:xfrm>
            <a:off x="11399837" y="6032615"/>
            <a:ext cx="666636" cy="666636"/>
          </a:xfrm>
          <a:prstGeom prst="rect">
            <a:avLst/>
          </a:prstGeom>
        </p:spPr>
      </p:pic>
    </p:spTree>
    <p:extLst>
      <p:ext uri="{BB962C8B-B14F-4D97-AF65-F5344CB8AC3E}">
        <p14:creationId xmlns:p14="http://schemas.microsoft.com/office/powerpoint/2010/main" val="1138591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2745001"/>
            <a:ext cx="11887200" cy="1181862"/>
          </a:xfrm>
        </p:spPr>
        <p:txBody>
          <a:bodyPr/>
          <a:lstStyle/>
          <a:p>
            <a:r>
              <a:rPr lang="en-US" sz="7200" dirty="0"/>
              <a:t>CERTIFICATION</a:t>
            </a:r>
          </a:p>
        </p:txBody>
      </p:sp>
      <p:sp>
        <p:nvSpPr>
          <p:cNvPr id="3" name="TextBox 2">
            <a:extLst>
              <a:ext uri="{FF2B5EF4-FFF2-40B4-BE49-F238E27FC236}">
                <a16:creationId xmlns:a16="http://schemas.microsoft.com/office/drawing/2014/main" id="{FA7EC4C2-FE69-4F22-930B-B575673ACA20}"/>
              </a:ext>
            </a:extLst>
          </p:cNvPr>
          <p:cNvSpPr txBox="1"/>
          <p:nvPr/>
        </p:nvSpPr>
        <p:spPr>
          <a:xfrm>
            <a:off x="3703637" y="5021262"/>
            <a:ext cx="4648200" cy="1037207"/>
          </a:xfrm>
          <a:prstGeom prst="rect">
            <a:avLst/>
          </a:prstGeom>
          <a:noFill/>
        </p:spPr>
        <p:txBody>
          <a:bodyPr wrap="squar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rPr>
              <a:t>https://aka.ms/Azure/Learn</a:t>
            </a:r>
          </a:p>
          <a:p>
            <a:pPr algn="ctr">
              <a:lnSpc>
                <a:spcPct val="90000"/>
              </a:lnSpc>
              <a:spcAft>
                <a:spcPts val="600"/>
              </a:spcAft>
            </a:pPr>
            <a:r>
              <a:rPr lang="en-US" sz="2400" dirty="0">
                <a:gradFill>
                  <a:gsLst>
                    <a:gs pos="2917">
                      <a:schemeClr val="tx1"/>
                    </a:gs>
                    <a:gs pos="30000">
                      <a:schemeClr val="tx1"/>
                    </a:gs>
                  </a:gsLst>
                  <a:lin ang="5400000" scaled="0"/>
                </a:gradFill>
              </a:rPr>
              <a:t>https://aka.ms/SC-300</a:t>
            </a:r>
          </a:p>
        </p:txBody>
      </p:sp>
    </p:spTree>
    <p:extLst>
      <p:ext uri="{BB962C8B-B14F-4D97-AF65-F5344CB8AC3E}">
        <p14:creationId xmlns:p14="http://schemas.microsoft.com/office/powerpoint/2010/main" val="39431706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274639" y="295274"/>
            <a:ext cx="6934198" cy="917575"/>
          </a:xfrm>
        </p:spPr>
        <p:txBody>
          <a:bodyPr/>
          <a:lstStyle/>
          <a:p>
            <a:r>
              <a:rPr lang="en-US" dirty="0"/>
              <a:t>Related Certification</a:t>
            </a:r>
          </a:p>
        </p:txBody>
      </p:sp>
      <p:sp>
        <p:nvSpPr>
          <p:cNvPr id="6" name="Text Placeholder 5"/>
          <p:cNvSpPr>
            <a:spLocks noGrp="1"/>
          </p:cNvSpPr>
          <p:nvPr>
            <p:ph type="body" sz="quarter" idx="10"/>
          </p:nvPr>
        </p:nvSpPr>
        <p:spPr>
          <a:xfrm>
            <a:off x="274638" y="1212850"/>
            <a:ext cx="9143999" cy="3527119"/>
          </a:xfrm>
        </p:spPr>
        <p:txBody>
          <a:bodyPr/>
          <a:lstStyle/>
          <a:p>
            <a:r>
              <a:rPr lang="en-US" dirty="0"/>
              <a:t>Identity and Access Administrator Associate</a:t>
            </a:r>
          </a:p>
          <a:p>
            <a:r>
              <a:rPr lang="en-US" dirty="0">
                <a:hlinkClick r:id="rId3"/>
              </a:rPr>
              <a:t>SC-300 Study Guide</a:t>
            </a:r>
            <a:r>
              <a:rPr lang="en-US" dirty="0">
                <a:hlinkClick r:id="rId4"/>
              </a:rPr>
              <a:t> </a:t>
            </a:r>
            <a:r>
              <a:rPr lang="en-US" sz="2800" i="1" dirty="0">
                <a:solidFill>
                  <a:schemeClr val="bg1"/>
                </a:solidFill>
              </a:rPr>
              <a:t>Charbel </a:t>
            </a:r>
            <a:r>
              <a:rPr lang="en-US" sz="2800" i="1" dirty="0" err="1">
                <a:solidFill>
                  <a:schemeClr val="bg1"/>
                </a:solidFill>
              </a:rPr>
              <a:t>Nemnom</a:t>
            </a:r>
            <a:endParaRPr lang="en-US" dirty="0"/>
          </a:p>
          <a:p>
            <a:r>
              <a:rPr lang="en-US" dirty="0"/>
              <a:t>Skills Measured</a:t>
            </a:r>
          </a:p>
          <a:p>
            <a:pPr lvl="2"/>
            <a:r>
              <a:rPr lang="en-US" dirty="0"/>
              <a:t>Implement an Identity Management Solution </a:t>
            </a:r>
          </a:p>
          <a:p>
            <a:pPr lvl="2"/>
            <a:r>
              <a:rPr lang="en-US" dirty="0"/>
              <a:t>Implement an Authentication and Access Management solution </a:t>
            </a:r>
          </a:p>
          <a:p>
            <a:pPr lvl="2"/>
            <a:r>
              <a:rPr lang="en-US" dirty="0"/>
              <a:t>Implement Access Management for Apps Manage infrastructure</a:t>
            </a:r>
          </a:p>
          <a:p>
            <a:pPr lvl="2"/>
            <a:r>
              <a:rPr lang="en-US" dirty="0"/>
              <a:t>Plan and Implement an Identity Governance Strategy </a:t>
            </a:r>
          </a:p>
        </p:txBody>
      </p:sp>
      <p:pic>
        <p:nvPicPr>
          <p:cNvPr id="3" name="Picture 2">
            <a:extLst>
              <a:ext uri="{FF2B5EF4-FFF2-40B4-BE49-F238E27FC236}">
                <a16:creationId xmlns:a16="http://schemas.microsoft.com/office/drawing/2014/main" id="{22658F7B-6C1D-4E01-AB7E-8E740A3A70F0}"/>
              </a:ext>
            </a:extLst>
          </p:cNvPr>
          <p:cNvPicPr>
            <a:picLocks noChangeAspect="1"/>
          </p:cNvPicPr>
          <p:nvPr/>
        </p:nvPicPr>
        <p:blipFill>
          <a:blip r:embed="rId5"/>
          <a:stretch>
            <a:fillRect/>
          </a:stretch>
        </p:blipFill>
        <p:spPr>
          <a:xfrm>
            <a:off x="10333037" y="474625"/>
            <a:ext cx="1371670" cy="1422473"/>
          </a:xfrm>
          <a:prstGeom prst="rect">
            <a:avLst/>
          </a:prstGeom>
        </p:spPr>
      </p:pic>
      <p:pic>
        <p:nvPicPr>
          <p:cNvPr id="2" name="Picture 1" descr="Business woman counting">
            <a:extLst>
              <a:ext uri="{FF2B5EF4-FFF2-40B4-BE49-F238E27FC236}">
                <a16:creationId xmlns:a16="http://schemas.microsoft.com/office/drawing/2014/main" id="{BAFAB645-8F27-49B5-A134-9B74213D387E}"/>
              </a:ext>
            </a:extLst>
          </p:cNvPr>
          <p:cNvPicPr>
            <a:picLocks noChangeAspect="1"/>
          </p:cNvPicPr>
          <p:nvPr/>
        </p:nvPicPr>
        <p:blipFill>
          <a:blip r:embed="rId6"/>
          <a:stretch>
            <a:fillRect/>
          </a:stretch>
        </p:blipFill>
        <p:spPr>
          <a:xfrm>
            <a:off x="9630591" y="3192462"/>
            <a:ext cx="1227747" cy="3116263"/>
          </a:xfrm>
          <a:prstGeom prst="rect">
            <a:avLst/>
          </a:prstGeom>
        </p:spPr>
      </p:pic>
      <p:sp>
        <p:nvSpPr>
          <p:cNvPr id="8" name="TextBox 7">
            <a:extLst>
              <a:ext uri="{FF2B5EF4-FFF2-40B4-BE49-F238E27FC236}">
                <a16:creationId xmlns:a16="http://schemas.microsoft.com/office/drawing/2014/main" id="{CB379D9F-8816-43B2-8362-C83B98CB5E74}"/>
              </a:ext>
            </a:extLst>
          </p:cNvPr>
          <p:cNvSpPr txBox="1"/>
          <p:nvPr/>
        </p:nvSpPr>
        <p:spPr>
          <a:xfrm>
            <a:off x="351149" y="6389652"/>
            <a:ext cx="3504888" cy="369332"/>
          </a:xfrm>
          <a:prstGeom prst="rect">
            <a:avLst/>
          </a:prstGeom>
          <a:noFill/>
        </p:spPr>
        <p:txBody>
          <a:bodyPr wrap="square">
            <a:spAutoFit/>
          </a:bodyPr>
          <a:lstStyle/>
          <a:p>
            <a:r>
              <a:rPr lang="en-US" b="0" i="0" dirty="0">
                <a:solidFill>
                  <a:schemeClr val="bg1"/>
                </a:solidFill>
                <a:effectLst/>
                <a:latin typeface="Segoe UI" panose="020B0502040204020203" pitchFamily="34" charset="0"/>
                <a:hlinkClick r:id="rId7"/>
              </a:rPr>
              <a:t>aka.ms/</a:t>
            </a:r>
            <a:r>
              <a:rPr lang="en-US" dirty="0">
                <a:solidFill>
                  <a:schemeClr val="bg1"/>
                </a:solidFill>
                <a:latin typeface="Segoe UI" panose="020B0502040204020203" pitchFamily="34" charset="0"/>
                <a:hlinkClick r:id="rId7"/>
              </a:rPr>
              <a:t>SC</a:t>
            </a:r>
            <a:r>
              <a:rPr lang="en-US" b="0" i="0" dirty="0">
                <a:solidFill>
                  <a:schemeClr val="bg1"/>
                </a:solidFill>
                <a:effectLst/>
                <a:latin typeface="Segoe UI" panose="020B0502040204020203" pitchFamily="34" charset="0"/>
                <a:hlinkClick r:id="rId7"/>
              </a:rPr>
              <a:t>-300StudyGuide</a:t>
            </a:r>
            <a:r>
              <a:rPr lang="en-US" b="0" i="0" dirty="0">
                <a:solidFill>
                  <a:schemeClr val="bg1"/>
                </a:solidFill>
                <a:effectLst/>
                <a:latin typeface="Segoe UI" panose="020B0502040204020203" pitchFamily="34" charset="0"/>
              </a:rPr>
              <a:t> *</a:t>
            </a:r>
            <a:endParaRPr lang="en-US" dirty="0">
              <a:solidFill>
                <a:schemeClr val="bg1"/>
              </a:solidFill>
            </a:endParaRPr>
          </a:p>
        </p:txBody>
      </p:sp>
      <p:pic>
        <p:nvPicPr>
          <p:cNvPr id="1026" name="Picture 2">
            <a:extLst>
              <a:ext uri="{FF2B5EF4-FFF2-40B4-BE49-F238E27FC236}">
                <a16:creationId xmlns:a16="http://schemas.microsoft.com/office/drawing/2014/main" id="{ABB67CF5-BC57-448A-BCA3-CBE7682C14C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9437" y="5249862"/>
            <a:ext cx="6786563" cy="1623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78868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500"/>
                                        <p:tgtEl>
                                          <p:spTgt spid="6">
                                            <p:txEl>
                                              <p:pRg st="0" end="0"/>
                                            </p:txEl>
                                          </p:spTgt>
                                        </p:tgtEl>
                                      </p:cBhvr>
                                    </p:animEffect>
                                  </p:childTnLst>
                                </p:cTn>
                              </p:par>
                            </p:childTnLst>
                          </p:cTn>
                        </p:par>
                        <p:par>
                          <p:cTn id="13" fill="hold">
                            <p:stCondLst>
                              <p:cond delay="500"/>
                            </p:stCondLst>
                            <p:childTnLst>
                              <p:par>
                                <p:cTn id="14" presetID="22" presetClass="entr" presetSubtype="2" fill="hold" grpId="0" nodeType="afterEffect">
                                  <p:stCondLst>
                                    <p:cond delay="0"/>
                                  </p:stCondLst>
                                  <p:iterate type="lt">
                                    <p:tmPct val="0"/>
                                  </p:iterate>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par>
                          <p:cTn id="17" fill="hold">
                            <p:stCondLst>
                              <p:cond delay="1000"/>
                            </p:stCondLst>
                            <p:childTnLst>
                              <p:par>
                                <p:cTn id="18" presetID="34" presetClass="emph" presetSubtype="0" fill="hold" grpId="1" nodeType="afterEffect">
                                  <p:stCondLst>
                                    <p:cond delay="0"/>
                                  </p:stCondLst>
                                  <p:iterate type="lt">
                                    <p:tmPct val="10000"/>
                                  </p:iterate>
                                  <p:childTnLst>
                                    <p:animMotion origin="layout" path="M 0.0 0.0 L 0.0 -0.07213" pathEditMode="relative" ptsTypes="">
                                      <p:cBhvr>
                                        <p:cTn id="19" dur="250" accel="50000" decel="50000" autoRev="1" fill="hold">
                                          <p:stCondLst>
                                            <p:cond delay="0"/>
                                          </p:stCondLst>
                                        </p:cTn>
                                        <p:tgtEl>
                                          <p:spTgt spid="8"/>
                                        </p:tgtEl>
                                        <p:attrNameLst>
                                          <p:attrName>ppt_x</p:attrName>
                                          <p:attrName>ppt_y</p:attrName>
                                        </p:attrNameLst>
                                      </p:cBhvr>
                                    </p:animMotion>
                                    <p:animRot by="1500000">
                                      <p:cBhvr>
                                        <p:cTn id="20" dur="125" fill="hold">
                                          <p:stCondLst>
                                            <p:cond delay="0"/>
                                          </p:stCondLst>
                                        </p:cTn>
                                        <p:tgtEl>
                                          <p:spTgt spid="8"/>
                                        </p:tgtEl>
                                        <p:attrNameLst>
                                          <p:attrName>r</p:attrName>
                                        </p:attrNameLst>
                                      </p:cBhvr>
                                    </p:animRot>
                                    <p:animRot by="-1500000">
                                      <p:cBhvr>
                                        <p:cTn id="21" dur="125" fill="hold">
                                          <p:stCondLst>
                                            <p:cond delay="125"/>
                                          </p:stCondLst>
                                        </p:cTn>
                                        <p:tgtEl>
                                          <p:spTgt spid="8"/>
                                        </p:tgtEl>
                                        <p:attrNameLst>
                                          <p:attrName>r</p:attrName>
                                        </p:attrNameLst>
                                      </p:cBhvr>
                                    </p:animRot>
                                    <p:animRot by="-1500000">
                                      <p:cBhvr>
                                        <p:cTn id="22" dur="125" fill="hold">
                                          <p:stCondLst>
                                            <p:cond delay="250"/>
                                          </p:stCondLst>
                                        </p:cTn>
                                        <p:tgtEl>
                                          <p:spTgt spid="8"/>
                                        </p:tgtEl>
                                        <p:attrNameLst>
                                          <p:attrName>r</p:attrName>
                                        </p:attrNameLst>
                                      </p:cBhvr>
                                    </p:animRot>
                                    <p:animRot by="1500000">
                                      <p:cBhvr>
                                        <p:cTn id="23" dur="125" fill="hold">
                                          <p:stCondLst>
                                            <p:cond delay="375"/>
                                          </p:stCondLst>
                                        </p:cTn>
                                        <p:tgtEl>
                                          <p:spTgt spid="8"/>
                                        </p:tgtEl>
                                        <p:attrNameLst>
                                          <p:attrName>r</p:attrName>
                                        </p:attrNameLst>
                                      </p:cBhvr>
                                    </p:animRot>
                                  </p:childTnLst>
                                </p:cTn>
                              </p:par>
                              <p:par>
                                <p:cTn id="24" presetID="9" presetClass="emph" presetSubtype="0" nodeType="withEffect">
                                  <p:stCondLst>
                                    <p:cond delay="0"/>
                                  </p:stCondLst>
                                  <p:childTnLst>
                                    <p:set>
                                      <p:cBhvr>
                                        <p:cTn id="25" dur="indefinite"/>
                                        <p:tgtEl>
                                          <p:spTgt spid="6">
                                            <p:txEl>
                                              <p:pRg st="1" end="1"/>
                                            </p:txEl>
                                          </p:spTgt>
                                        </p:tgtEl>
                                        <p:attrNameLst>
                                          <p:attrName>style.opacity</p:attrName>
                                        </p:attrNameLst>
                                      </p:cBhvr>
                                      <p:to>
                                        <p:strVal val="0.5"/>
                                      </p:to>
                                    </p:set>
                                    <p:animEffect filter="image" prLst="opacity: 0.5">
                                      <p:cBhvr rctx="IE">
                                        <p:cTn id="26" dur="indefinite"/>
                                        <p:tgtEl>
                                          <p:spTgt spid="6">
                                            <p:txEl>
                                              <p:pRg st="1" end="1"/>
                                            </p:txEl>
                                          </p:spTgt>
                                        </p:tgtEl>
                                      </p:cBhvr>
                                    </p:animEffect>
                                  </p:childTnLst>
                                </p:cTn>
                              </p:par>
                              <p:par>
                                <p:cTn id="27" presetID="9" presetClass="emph" presetSubtype="0" nodeType="withEffect">
                                  <p:stCondLst>
                                    <p:cond delay="0"/>
                                  </p:stCondLst>
                                  <p:childTnLst>
                                    <p:set>
                                      <p:cBhvr>
                                        <p:cTn id="28" dur="indefinite"/>
                                        <p:tgtEl>
                                          <p:spTgt spid="6">
                                            <p:txEl>
                                              <p:pRg st="0" end="0"/>
                                            </p:txEl>
                                          </p:spTgt>
                                        </p:tgtEl>
                                        <p:attrNameLst>
                                          <p:attrName>style.opacity</p:attrName>
                                        </p:attrNameLst>
                                      </p:cBhvr>
                                      <p:to>
                                        <p:strVal val="0.5"/>
                                      </p:to>
                                    </p:set>
                                    <p:animEffect filter="image" prLst="opacity: 0.5">
                                      <p:cBhvr rctx="IE">
                                        <p:cTn id="29" dur="indefinite"/>
                                        <p:tgtEl>
                                          <p:spTgt spid="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wipe(left)">
                                      <p:cBhvr>
                                        <p:cTn id="34" dur="500"/>
                                        <p:tgtEl>
                                          <p:spTgt spid="6">
                                            <p:txEl>
                                              <p:pRg st="2" end="2"/>
                                            </p:txEl>
                                          </p:spTgt>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wipe(left)">
                                      <p:cBhvr>
                                        <p:cTn id="38" dur="500"/>
                                        <p:tgtEl>
                                          <p:spTgt spid="6">
                                            <p:txEl>
                                              <p:pRg st="3" end="3"/>
                                            </p:txEl>
                                          </p:spTgt>
                                        </p:tgtEl>
                                      </p:cBhvr>
                                    </p:animEffect>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wipe(left)">
                                      <p:cBhvr>
                                        <p:cTn id="42" dur="500"/>
                                        <p:tgtEl>
                                          <p:spTgt spid="6">
                                            <p:txEl>
                                              <p:pRg st="4" end="4"/>
                                            </p:txEl>
                                          </p:spTgt>
                                        </p:tgtEl>
                                      </p:cBhvr>
                                    </p:animEffect>
                                  </p:childTnLst>
                                </p:cTn>
                              </p:par>
                            </p:childTnLst>
                          </p:cTn>
                        </p:par>
                        <p:par>
                          <p:cTn id="43" fill="hold">
                            <p:stCondLst>
                              <p:cond delay="1500"/>
                            </p:stCondLst>
                            <p:childTnLst>
                              <p:par>
                                <p:cTn id="44" presetID="22" presetClass="entr" presetSubtype="8" fill="hold" nodeType="afterEffect">
                                  <p:stCondLst>
                                    <p:cond delay="0"/>
                                  </p:stCondLst>
                                  <p:childTnLst>
                                    <p:set>
                                      <p:cBhvr>
                                        <p:cTn id="45" dur="1" fill="hold">
                                          <p:stCondLst>
                                            <p:cond delay="0"/>
                                          </p:stCondLst>
                                        </p:cTn>
                                        <p:tgtEl>
                                          <p:spTgt spid="6">
                                            <p:txEl>
                                              <p:pRg st="5" end="5"/>
                                            </p:txEl>
                                          </p:spTgt>
                                        </p:tgtEl>
                                        <p:attrNameLst>
                                          <p:attrName>style.visibility</p:attrName>
                                        </p:attrNameLst>
                                      </p:cBhvr>
                                      <p:to>
                                        <p:strVal val="visible"/>
                                      </p:to>
                                    </p:set>
                                    <p:animEffect transition="in" filter="wipe(left)">
                                      <p:cBhvr>
                                        <p:cTn id="46" dur="500"/>
                                        <p:tgtEl>
                                          <p:spTgt spid="6">
                                            <p:txEl>
                                              <p:pRg st="5" end="5"/>
                                            </p:txEl>
                                          </p:spTgt>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Effect transition="in" filter="wipe(left)">
                                      <p:cBhvr>
                                        <p:cTn id="50"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How to prepare for the exam…</a:t>
            </a:r>
          </a:p>
        </p:txBody>
      </p:sp>
      <p:sp>
        <p:nvSpPr>
          <p:cNvPr id="6" name="Text Placeholder 5"/>
          <p:cNvSpPr>
            <a:spLocks noGrp="1"/>
          </p:cNvSpPr>
          <p:nvPr>
            <p:ph type="body" sz="quarter" idx="10"/>
          </p:nvPr>
        </p:nvSpPr>
        <p:spPr>
          <a:xfrm>
            <a:off x="274638" y="1212850"/>
            <a:ext cx="11887200" cy="5355312"/>
          </a:xfrm>
        </p:spPr>
        <p:txBody>
          <a:bodyPr/>
          <a:lstStyle/>
          <a:p>
            <a:r>
              <a:rPr lang="en-US" dirty="0"/>
              <a:t>Know the exam objectives!</a:t>
            </a:r>
          </a:p>
          <a:p>
            <a:r>
              <a:rPr lang="en-US" dirty="0"/>
              <a:t>Study the </a:t>
            </a:r>
            <a:r>
              <a:rPr lang="en-US" dirty="0">
                <a:hlinkClick r:id="rId3"/>
              </a:rPr>
              <a:t>Docs</a:t>
            </a:r>
            <a:r>
              <a:rPr lang="en-US" dirty="0"/>
              <a:t> related to the exam objectives</a:t>
            </a:r>
          </a:p>
          <a:p>
            <a:r>
              <a:rPr lang="en-US" dirty="0"/>
              <a:t>If there are practice exams, take one  ..maybe soon!</a:t>
            </a:r>
          </a:p>
          <a:p>
            <a:r>
              <a:rPr lang="en-US" dirty="0"/>
              <a:t>Get hands on if possible?</a:t>
            </a:r>
          </a:p>
          <a:p>
            <a:r>
              <a:rPr lang="en-US" dirty="0"/>
              <a:t>Learning Paths for SC-300</a:t>
            </a:r>
          </a:p>
          <a:p>
            <a:pPr lvl="2"/>
            <a:r>
              <a:rPr lang="en-US" dirty="0">
                <a:hlinkClick r:id="rId4"/>
              </a:rPr>
              <a:t>SC-300 part 1: Implement an identity management solution</a:t>
            </a:r>
            <a:endParaRPr lang="en-US" dirty="0"/>
          </a:p>
          <a:p>
            <a:pPr lvl="2"/>
            <a:r>
              <a:rPr lang="en-US" dirty="0">
                <a:hlinkClick r:id="rId5"/>
              </a:rPr>
              <a:t>SC-300 part 2: Implement an Authentication and Access Management</a:t>
            </a:r>
            <a:endParaRPr lang="en-US" dirty="0"/>
          </a:p>
          <a:p>
            <a:pPr lvl="2"/>
            <a:r>
              <a:rPr lang="en-US" dirty="0">
                <a:hlinkClick r:id="rId6"/>
              </a:rPr>
              <a:t>SC-300 part 3: Implement Access Management for Apps</a:t>
            </a:r>
            <a:endParaRPr lang="en-US" dirty="0"/>
          </a:p>
          <a:p>
            <a:pPr lvl="2"/>
            <a:r>
              <a:rPr lang="en-US" dirty="0">
                <a:hlinkClick r:id="rId7"/>
              </a:rPr>
              <a:t>SC-300 part 4: Plan and implement an identity governance strategy</a:t>
            </a:r>
            <a:endParaRPr lang="en-US" dirty="0"/>
          </a:p>
          <a:p>
            <a:endParaRPr lang="en-US" dirty="0"/>
          </a:p>
        </p:txBody>
      </p:sp>
      <p:pic>
        <p:nvPicPr>
          <p:cNvPr id="2050" name="Picture 2">
            <a:extLst>
              <a:ext uri="{FF2B5EF4-FFF2-40B4-BE49-F238E27FC236}">
                <a16:creationId xmlns:a16="http://schemas.microsoft.com/office/drawing/2014/main" id="{1EC50FCD-8928-404F-8CBF-237955EC77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99305" y="2844313"/>
            <a:ext cx="6805613" cy="77055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9C6FB78F-43C3-4E31-B025-4C225D90D22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2135" y="4106862"/>
            <a:ext cx="3733800" cy="207257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F8904D34-FBB9-47B0-AC04-EAB60ABAC06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12135" y="4342012"/>
            <a:ext cx="3851611" cy="207257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4D005F57-1AFA-439B-8357-AABBDCAC272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45935" y="4555437"/>
            <a:ext cx="4318625" cy="20725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6D102FA-D237-4CFC-A868-E9ECAD7D5520}"/>
              </a:ext>
            </a:extLst>
          </p:cNvPr>
          <p:cNvSpPr txBox="1"/>
          <p:nvPr/>
        </p:nvSpPr>
        <p:spPr>
          <a:xfrm>
            <a:off x="-563563" y="6568162"/>
            <a:ext cx="6708808" cy="369332"/>
          </a:xfrm>
          <a:prstGeom prst="rect">
            <a:avLst/>
          </a:prstGeom>
          <a:noFill/>
        </p:spPr>
        <p:txBody>
          <a:bodyPr wrap="square">
            <a:spAutoFit/>
          </a:bodyPr>
          <a:lstStyle/>
          <a:p>
            <a:pPr lvl="2"/>
            <a:r>
              <a:rPr lang="en-US" dirty="0">
                <a:solidFill>
                  <a:schemeClr val="bg1"/>
                </a:solidFill>
              </a:rPr>
              <a:t>https://aka.ms/SC-300</a:t>
            </a:r>
          </a:p>
        </p:txBody>
      </p:sp>
      <p:pic>
        <p:nvPicPr>
          <p:cNvPr id="1026" name="Picture 2">
            <a:extLst>
              <a:ext uri="{FF2B5EF4-FFF2-40B4-BE49-F238E27FC236}">
                <a16:creationId xmlns:a16="http://schemas.microsoft.com/office/drawing/2014/main" id="{FC502018-2A28-4F61-B732-142923D5A62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89037" y="3687068"/>
            <a:ext cx="10561637" cy="306576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a:extLst>
              <a:ext uri="{FF2B5EF4-FFF2-40B4-BE49-F238E27FC236}">
                <a16:creationId xmlns:a16="http://schemas.microsoft.com/office/drawing/2014/main" id="{F68C5C49-FF25-4AFE-A5FE-55D597A4CFF2}"/>
              </a:ext>
            </a:extLst>
          </p:cNvPr>
          <p:cNvCxnSpPr>
            <a:cxnSpLocks/>
          </p:cNvCxnSpPr>
          <p:nvPr/>
        </p:nvCxnSpPr>
        <p:spPr>
          <a:xfrm flipH="1">
            <a:off x="3475037" y="4945062"/>
            <a:ext cx="914400" cy="198087"/>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A1CBFD4-95DA-4822-837A-4CF4BB467534}"/>
              </a:ext>
            </a:extLst>
          </p:cNvPr>
          <p:cNvCxnSpPr>
            <a:cxnSpLocks/>
          </p:cNvCxnSpPr>
          <p:nvPr/>
        </p:nvCxnSpPr>
        <p:spPr>
          <a:xfrm flipH="1" flipV="1">
            <a:off x="3475037" y="4525962"/>
            <a:ext cx="914400" cy="125694"/>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329DEA0-4D14-4535-A02F-44E153211265}"/>
              </a:ext>
            </a:extLst>
          </p:cNvPr>
          <p:cNvCxnSpPr>
            <a:cxnSpLocks/>
          </p:cNvCxnSpPr>
          <p:nvPr/>
        </p:nvCxnSpPr>
        <p:spPr>
          <a:xfrm flipV="1">
            <a:off x="7544305" y="5246334"/>
            <a:ext cx="1044356" cy="27384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588D477-DDCF-4DD9-942F-FE7DC43F1969}"/>
              </a:ext>
            </a:extLst>
          </p:cNvPr>
          <p:cNvCxnSpPr>
            <a:cxnSpLocks/>
          </p:cNvCxnSpPr>
          <p:nvPr/>
        </p:nvCxnSpPr>
        <p:spPr>
          <a:xfrm>
            <a:off x="7615284" y="4512826"/>
            <a:ext cx="973377" cy="306993"/>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5188714-BC95-4C2B-A07B-8D3FA2742E91}"/>
              </a:ext>
            </a:extLst>
          </p:cNvPr>
          <p:cNvCxnSpPr>
            <a:cxnSpLocks/>
          </p:cNvCxnSpPr>
          <p:nvPr/>
        </p:nvCxnSpPr>
        <p:spPr>
          <a:xfrm flipV="1">
            <a:off x="4334644" y="5436555"/>
            <a:ext cx="941695" cy="34512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A67D89C-F6B9-4E13-925C-B84E4B63927C}"/>
              </a:ext>
            </a:extLst>
          </p:cNvPr>
          <p:cNvCxnSpPr>
            <a:cxnSpLocks/>
          </p:cNvCxnSpPr>
          <p:nvPr/>
        </p:nvCxnSpPr>
        <p:spPr>
          <a:xfrm flipV="1">
            <a:off x="7492433" y="5859462"/>
            <a:ext cx="1096228" cy="310665"/>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F01D742-25C3-4CAE-B55A-67C4B8720E29}"/>
              </a:ext>
            </a:extLst>
          </p:cNvPr>
          <p:cNvCxnSpPr>
            <a:cxnSpLocks/>
          </p:cNvCxnSpPr>
          <p:nvPr/>
        </p:nvCxnSpPr>
        <p:spPr>
          <a:xfrm flipH="1">
            <a:off x="9422536" y="4297500"/>
            <a:ext cx="914400" cy="198087"/>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E31E2C2-F321-4E6A-ACBF-9599C2BBA89C}"/>
              </a:ext>
            </a:extLst>
          </p:cNvPr>
          <p:cNvCxnSpPr>
            <a:cxnSpLocks/>
          </p:cNvCxnSpPr>
          <p:nvPr/>
        </p:nvCxnSpPr>
        <p:spPr>
          <a:xfrm flipH="1">
            <a:off x="6044633" y="4297500"/>
            <a:ext cx="914400" cy="198087"/>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9F11EE6-699B-458A-B016-24652955D259}"/>
              </a:ext>
            </a:extLst>
          </p:cNvPr>
          <p:cNvCxnSpPr>
            <a:cxnSpLocks/>
          </p:cNvCxnSpPr>
          <p:nvPr/>
        </p:nvCxnSpPr>
        <p:spPr>
          <a:xfrm flipV="1">
            <a:off x="4334644" y="4945062"/>
            <a:ext cx="796953" cy="438192"/>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CE4AF9F-D798-42E0-A536-260BF1FB16FA}"/>
              </a:ext>
            </a:extLst>
          </p:cNvPr>
          <p:cNvCxnSpPr>
            <a:cxnSpLocks/>
          </p:cNvCxnSpPr>
          <p:nvPr/>
        </p:nvCxnSpPr>
        <p:spPr>
          <a:xfrm flipH="1" flipV="1">
            <a:off x="3718406" y="6179437"/>
            <a:ext cx="1087085" cy="183950"/>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A7BEC65-60E3-4D97-8308-C3F484B5248D}"/>
              </a:ext>
            </a:extLst>
          </p:cNvPr>
          <p:cNvCxnSpPr>
            <a:cxnSpLocks/>
          </p:cNvCxnSpPr>
          <p:nvPr/>
        </p:nvCxnSpPr>
        <p:spPr>
          <a:xfrm flipH="1" flipV="1">
            <a:off x="9968414" y="6113837"/>
            <a:ext cx="1126623" cy="157575"/>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493C82FF-03B1-4A87-B111-DE065EBAA81D}"/>
              </a:ext>
            </a:extLst>
          </p:cNvPr>
          <p:cNvCxnSpPr>
            <a:cxnSpLocks/>
          </p:cNvCxnSpPr>
          <p:nvPr/>
        </p:nvCxnSpPr>
        <p:spPr>
          <a:xfrm flipV="1">
            <a:off x="4331922" y="4288712"/>
            <a:ext cx="875875" cy="53094"/>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713E4BA-68C7-4D01-8EA3-ECE95DF77DFA}"/>
              </a:ext>
            </a:extLst>
          </p:cNvPr>
          <p:cNvCxnSpPr>
            <a:cxnSpLocks/>
          </p:cNvCxnSpPr>
          <p:nvPr/>
        </p:nvCxnSpPr>
        <p:spPr>
          <a:xfrm flipH="1">
            <a:off x="1699427" y="1897062"/>
            <a:ext cx="937411" cy="4671099"/>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728DF75-E74F-483A-8364-7A1053E35CAA}"/>
              </a:ext>
            </a:extLst>
          </p:cNvPr>
          <p:cNvPicPr>
            <a:picLocks noChangeAspect="1"/>
          </p:cNvPicPr>
          <p:nvPr/>
        </p:nvPicPr>
        <p:blipFill>
          <a:blip r:embed="rId13"/>
          <a:stretch>
            <a:fillRect/>
          </a:stretch>
        </p:blipFill>
        <p:spPr>
          <a:xfrm>
            <a:off x="7963747" y="556751"/>
            <a:ext cx="4068302" cy="3722841"/>
          </a:xfrm>
          <a:prstGeom prst="rect">
            <a:avLst/>
          </a:prstGeom>
        </p:spPr>
      </p:pic>
    </p:spTree>
    <p:extLst>
      <p:ext uri="{BB962C8B-B14F-4D97-AF65-F5344CB8AC3E}">
        <p14:creationId xmlns:p14="http://schemas.microsoft.com/office/powerpoint/2010/main" val="20784961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1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27"/>
                                        </p:tgtEl>
                                        <p:attrNameLst>
                                          <p:attrName>style.visibility</p:attrName>
                                        </p:attrNameLst>
                                      </p:cBhvr>
                                      <p:to>
                                        <p:strVal val="hidden"/>
                                      </p:to>
                                    </p:set>
                                  </p:childTnLst>
                                </p:cTn>
                              </p:par>
                            </p:childTnLst>
                          </p:cTn>
                        </p:par>
                        <p:par>
                          <p:cTn id="12" fill="hold">
                            <p:stCondLst>
                              <p:cond delay="0"/>
                            </p:stCondLst>
                            <p:childTnLst>
                              <p:par>
                                <p:cTn id="13" presetID="22" presetClass="entr" presetSubtype="8" fill="hold"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wipe(left)">
                                      <p:cBhvr>
                                        <p:cTn id="15" dur="500"/>
                                        <p:tgtEl>
                                          <p:spTgt spid="6">
                                            <p:txEl>
                                              <p:pRg st="1" end="1"/>
                                            </p:txEl>
                                          </p:spTgt>
                                        </p:tgtEl>
                                      </p:cBhvr>
                                    </p:animEffect>
                                  </p:childTnLst>
                                </p:cTn>
                              </p:par>
                              <p:par>
                                <p:cTn id="16" presetID="9" presetClass="emph" presetSubtype="0" nodeType="withEffect">
                                  <p:stCondLst>
                                    <p:cond delay="0"/>
                                  </p:stCondLst>
                                  <p:childTnLst>
                                    <p:set>
                                      <p:cBhvr>
                                        <p:cTn id="17" dur="indefinite"/>
                                        <p:tgtEl>
                                          <p:spTgt spid="6">
                                            <p:txEl>
                                              <p:pRg st="0" end="0"/>
                                            </p:txEl>
                                          </p:spTgt>
                                        </p:tgtEl>
                                        <p:attrNameLst>
                                          <p:attrName>style.opacity</p:attrName>
                                        </p:attrNameLst>
                                      </p:cBhvr>
                                      <p:to>
                                        <p:strVal val="0.5"/>
                                      </p:to>
                                    </p:set>
                                    <p:animEffect filter="image" prLst="opacity: 0.5">
                                      <p:cBhvr rctx="IE">
                                        <p:cTn id="18" dur="indefinite"/>
                                        <p:tgtEl>
                                          <p:spTgt spid="6">
                                            <p:txEl>
                                              <p:pRg st="0" end="0"/>
                                            </p:txEl>
                                          </p:spTgt>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fade">
                                      <p:cBhvr>
                                        <p:cTn id="22" dur="500"/>
                                        <p:tgtEl>
                                          <p:spTgt spid="2050"/>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3074"/>
                                        </p:tgtEl>
                                        <p:attrNameLst>
                                          <p:attrName>style.visibility</p:attrName>
                                        </p:attrNameLst>
                                      </p:cBhvr>
                                      <p:to>
                                        <p:strVal val="visible"/>
                                      </p:to>
                                    </p:set>
                                    <p:animEffect transition="in" filter="fade">
                                      <p:cBhvr>
                                        <p:cTn id="26" dur="500"/>
                                        <p:tgtEl>
                                          <p:spTgt spid="3074"/>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4098"/>
                                        </p:tgtEl>
                                        <p:attrNameLst>
                                          <p:attrName>style.visibility</p:attrName>
                                        </p:attrNameLst>
                                      </p:cBhvr>
                                      <p:to>
                                        <p:strVal val="visible"/>
                                      </p:to>
                                    </p:set>
                                    <p:animEffect transition="in" filter="fade">
                                      <p:cBhvr>
                                        <p:cTn id="30" dur="500"/>
                                        <p:tgtEl>
                                          <p:spTgt spid="4098"/>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5122"/>
                                        </p:tgtEl>
                                        <p:attrNameLst>
                                          <p:attrName>style.visibility</p:attrName>
                                        </p:attrNameLst>
                                      </p:cBhvr>
                                      <p:to>
                                        <p:strVal val="visible"/>
                                      </p:to>
                                    </p:set>
                                    <p:animEffect transition="in" filter="fade">
                                      <p:cBhvr>
                                        <p:cTn id="34" dur="500"/>
                                        <p:tgtEl>
                                          <p:spTgt spid="512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2050"/>
                                        </p:tgtEl>
                                      </p:cBhvr>
                                    </p:animEffect>
                                    <p:set>
                                      <p:cBhvr>
                                        <p:cTn id="39" dur="1" fill="hold">
                                          <p:stCondLst>
                                            <p:cond delay="499"/>
                                          </p:stCondLst>
                                        </p:cTn>
                                        <p:tgtEl>
                                          <p:spTgt spid="2050"/>
                                        </p:tgtEl>
                                        <p:attrNameLst>
                                          <p:attrName>style.visibility</p:attrName>
                                        </p:attrNameLst>
                                      </p:cBhvr>
                                      <p:to>
                                        <p:strVal val="hidden"/>
                                      </p:to>
                                    </p:set>
                                  </p:childTnLst>
                                </p:cTn>
                              </p:par>
                            </p:childTnLst>
                          </p:cTn>
                        </p:par>
                        <p:par>
                          <p:cTn id="40" fill="hold">
                            <p:stCondLst>
                              <p:cond delay="500"/>
                            </p:stCondLst>
                            <p:childTnLst>
                              <p:par>
                                <p:cTn id="41" presetID="22" presetClass="entr" presetSubtype="8" fill="hold" nodeType="after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Effect transition="in" filter="wipe(left)">
                                      <p:cBhvr>
                                        <p:cTn id="43" dur="500"/>
                                        <p:tgtEl>
                                          <p:spTgt spid="6">
                                            <p:txEl>
                                              <p:pRg st="2" end="2"/>
                                            </p:txEl>
                                          </p:spTgt>
                                        </p:tgtEl>
                                      </p:cBhvr>
                                    </p:animEffect>
                                  </p:childTnLst>
                                </p:cTn>
                              </p:par>
                              <p:par>
                                <p:cTn id="44" presetID="9" presetClass="emph" presetSubtype="0" nodeType="withEffect">
                                  <p:stCondLst>
                                    <p:cond delay="0"/>
                                  </p:stCondLst>
                                  <p:childTnLst>
                                    <p:set>
                                      <p:cBhvr>
                                        <p:cTn id="45" dur="indefinite"/>
                                        <p:tgtEl>
                                          <p:spTgt spid="6">
                                            <p:txEl>
                                              <p:pRg st="1" end="1"/>
                                            </p:txEl>
                                          </p:spTgt>
                                        </p:tgtEl>
                                        <p:attrNameLst>
                                          <p:attrName>style.opacity</p:attrName>
                                        </p:attrNameLst>
                                      </p:cBhvr>
                                      <p:to>
                                        <p:strVal val="0.5"/>
                                      </p:to>
                                    </p:set>
                                    <p:animEffect filter="image" prLst="opacity: 0.5">
                                      <p:cBhvr rctx="IE">
                                        <p:cTn id="46" dur="indefinite"/>
                                        <p:tgtEl>
                                          <p:spTgt spid="6">
                                            <p:txEl>
                                              <p:pRg st="1" end="1"/>
                                            </p:txEl>
                                          </p:spTgt>
                                        </p:tgtEl>
                                      </p:cBhvr>
                                    </p:animEffect>
                                  </p:childTnLst>
                                </p:cTn>
                              </p:par>
                              <p:par>
                                <p:cTn id="47" presetID="10" presetClass="exit" presetSubtype="0" fill="hold" nodeType="withEffect">
                                  <p:stCondLst>
                                    <p:cond delay="0"/>
                                  </p:stCondLst>
                                  <p:childTnLst>
                                    <p:animEffect transition="out" filter="fade">
                                      <p:cBhvr>
                                        <p:cTn id="48" dur="500"/>
                                        <p:tgtEl>
                                          <p:spTgt spid="3074"/>
                                        </p:tgtEl>
                                      </p:cBhvr>
                                    </p:animEffect>
                                    <p:set>
                                      <p:cBhvr>
                                        <p:cTn id="49" dur="1" fill="hold">
                                          <p:stCondLst>
                                            <p:cond delay="499"/>
                                          </p:stCondLst>
                                        </p:cTn>
                                        <p:tgtEl>
                                          <p:spTgt spid="3074"/>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4098"/>
                                        </p:tgtEl>
                                      </p:cBhvr>
                                    </p:animEffect>
                                    <p:set>
                                      <p:cBhvr>
                                        <p:cTn id="52" dur="1" fill="hold">
                                          <p:stCondLst>
                                            <p:cond delay="499"/>
                                          </p:stCondLst>
                                        </p:cTn>
                                        <p:tgtEl>
                                          <p:spTgt spid="4098"/>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5122"/>
                                        </p:tgtEl>
                                      </p:cBhvr>
                                    </p:animEffect>
                                    <p:set>
                                      <p:cBhvr>
                                        <p:cTn id="55" dur="1" fill="hold">
                                          <p:stCondLst>
                                            <p:cond delay="499"/>
                                          </p:stCondLst>
                                        </p:cTn>
                                        <p:tgtEl>
                                          <p:spTgt spid="5122"/>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2050"/>
                                        </p:tgtEl>
                                      </p:cBhvr>
                                    </p:animEffect>
                                    <p:set>
                                      <p:cBhvr>
                                        <p:cTn id="58" dur="1" fill="hold">
                                          <p:stCondLst>
                                            <p:cond delay="499"/>
                                          </p:stCondLst>
                                        </p:cTn>
                                        <p:tgtEl>
                                          <p:spTgt spid="2050"/>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6">
                                            <p:txEl>
                                              <p:pRg st="3" end="3"/>
                                            </p:txEl>
                                          </p:spTgt>
                                        </p:tgtEl>
                                        <p:attrNameLst>
                                          <p:attrName>style.visibility</p:attrName>
                                        </p:attrNameLst>
                                      </p:cBhvr>
                                      <p:to>
                                        <p:strVal val="visible"/>
                                      </p:to>
                                    </p:set>
                                    <p:animEffect transition="in" filter="wipe(left)">
                                      <p:cBhvr>
                                        <p:cTn id="63" dur="500"/>
                                        <p:tgtEl>
                                          <p:spTgt spid="6">
                                            <p:txEl>
                                              <p:pRg st="3" end="3"/>
                                            </p:txEl>
                                          </p:spTgt>
                                        </p:tgtEl>
                                      </p:cBhvr>
                                    </p:animEffect>
                                  </p:childTnLst>
                                </p:cTn>
                              </p:par>
                              <p:par>
                                <p:cTn id="64" presetID="9" presetClass="emph" presetSubtype="0" nodeType="withEffect">
                                  <p:stCondLst>
                                    <p:cond delay="0"/>
                                  </p:stCondLst>
                                  <p:childTnLst>
                                    <p:set>
                                      <p:cBhvr>
                                        <p:cTn id="65" dur="indefinite"/>
                                        <p:tgtEl>
                                          <p:spTgt spid="6">
                                            <p:txEl>
                                              <p:pRg st="2" end="2"/>
                                            </p:txEl>
                                          </p:spTgt>
                                        </p:tgtEl>
                                        <p:attrNameLst>
                                          <p:attrName>style.opacity</p:attrName>
                                        </p:attrNameLst>
                                      </p:cBhvr>
                                      <p:to>
                                        <p:strVal val="0.5"/>
                                      </p:to>
                                    </p:set>
                                    <p:animEffect filter="image" prLst="opacity: 0.5">
                                      <p:cBhvr rctx="IE">
                                        <p:cTn id="66" dur="indefinite"/>
                                        <p:tgtEl>
                                          <p:spTgt spid="6">
                                            <p:txEl>
                                              <p:pRg st="2" end="2"/>
                                            </p:txEl>
                                          </p:spTgt>
                                        </p:tgtEl>
                                      </p:cBhvr>
                                    </p:animEffect>
                                  </p:childTnLst>
                                </p:cTn>
                              </p:par>
                            </p:childTnLst>
                          </p:cTn>
                        </p:par>
                        <p:par>
                          <p:cTn id="67" fill="hold">
                            <p:stCondLst>
                              <p:cond delay="500"/>
                            </p:stCondLst>
                            <p:childTnLst>
                              <p:par>
                                <p:cTn id="68" presetID="9" presetClass="entr" presetSubtype="0" fill="hold" nodeType="afterEffect">
                                  <p:stCondLst>
                                    <p:cond delay="0"/>
                                  </p:stCondLst>
                                  <p:childTnLst>
                                    <p:set>
                                      <p:cBhvr>
                                        <p:cTn id="69" dur="1" fill="hold">
                                          <p:stCondLst>
                                            <p:cond delay="0"/>
                                          </p:stCondLst>
                                        </p:cTn>
                                        <p:tgtEl>
                                          <p:spTgt spid="1026"/>
                                        </p:tgtEl>
                                        <p:attrNameLst>
                                          <p:attrName>style.visibility</p:attrName>
                                        </p:attrNameLst>
                                      </p:cBhvr>
                                      <p:to>
                                        <p:strVal val="visible"/>
                                      </p:to>
                                    </p:set>
                                    <p:animEffect transition="in" filter="dissolve">
                                      <p:cBhvr>
                                        <p:cTn id="70" dur="500"/>
                                        <p:tgtEl>
                                          <p:spTgt spid="1026"/>
                                        </p:tgtEl>
                                      </p:cBhvr>
                                    </p:animEffect>
                                  </p:childTnLst>
                                </p:cTn>
                              </p:par>
                            </p:childTnLst>
                          </p:cTn>
                        </p:par>
                        <p:par>
                          <p:cTn id="71" fill="hold">
                            <p:stCondLst>
                              <p:cond delay="1000"/>
                            </p:stCondLst>
                            <p:childTnLst>
                              <p:par>
                                <p:cTn id="72" presetID="22" presetClass="entr" presetSubtype="2" fill="hold" nodeType="after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wipe(right)">
                                      <p:cBhvr>
                                        <p:cTn id="74" dur="500"/>
                                        <p:tgtEl>
                                          <p:spTgt spid="3"/>
                                        </p:tgtEl>
                                      </p:cBhvr>
                                    </p:animEffect>
                                  </p:childTnLst>
                                </p:cTn>
                              </p:par>
                            </p:childTnLst>
                          </p:cTn>
                        </p:par>
                        <p:par>
                          <p:cTn id="75" fill="hold">
                            <p:stCondLst>
                              <p:cond delay="1500"/>
                            </p:stCondLst>
                            <p:childTnLst>
                              <p:par>
                                <p:cTn id="76" presetID="22" presetClass="entr" presetSubtype="2" fill="hold"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right)">
                                      <p:cBhvr>
                                        <p:cTn id="78" dur="500"/>
                                        <p:tgtEl>
                                          <p:spTgt spid="13"/>
                                        </p:tgtEl>
                                      </p:cBhvr>
                                    </p:animEffect>
                                  </p:childTnLst>
                                </p:cTn>
                              </p:par>
                            </p:childTnLst>
                          </p:cTn>
                        </p:par>
                        <p:par>
                          <p:cTn id="79" fill="hold">
                            <p:stCondLst>
                              <p:cond delay="20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childTnLst>
                          </p:cTn>
                        </p:par>
                        <p:par>
                          <p:cTn id="83" fill="hold">
                            <p:stCondLst>
                              <p:cond delay="2500"/>
                            </p:stCondLst>
                            <p:childTnLst>
                              <p:par>
                                <p:cTn id="84" presetID="22" presetClass="entr" presetSubtype="8" fill="hold"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left)">
                                      <p:cBhvr>
                                        <p:cTn id="86" dur="500"/>
                                        <p:tgtEl>
                                          <p:spTgt spid="18"/>
                                        </p:tgtEl>
                                      </p:cBhvr>
                                    </p:animEffect>
                                  </p:childTnLst>
                                </p:cTn>
                              </p:par>
                            </p:childTnLst>
                          </p:cTn>
                        </p:par>
                        <p:par>
                          <p:cTn id="87" fill="hold">
                            <p:stCondLst>
                              <p:cond delay="3000"/>
                            </p:stCondLst>
                            <p:childTnLst>
                              <p:par>
                                <p:cTn id="88" presetID="22" presetClass="entr" presetSubtype="8" fill="hold"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wipe(left)">
                                      <p:cBhvr>
                                        <p:cTn id="90" dur="500"/>
                                        <p:tgtEl>
                                          <p:spTgt spid="19"/>
                                        </p:tgtEl>
                                      </p:cBhvr>
                                    </p:animEffect>
                                  </p:childTnLst>
                                </p:cTn>
                              </p:par>
                            </p:childTnLst>
                          </p:cTn>
                        </p:par>
                        <p:par>
                          <p:cTn id="91" fill="hold">
                            <p:stCondLst>
                              <p:cond delay="3500"/>
                            </p:stCondLst>
                            <p:childTnLst>
                              <p:par>
                                <p:cTn id="92" presetID="22" presetClass="entr" presetSubtype="8" fill="hold" nodeType="after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wipe(left)">
                                      <p:cBhvr>
                                        <p:cTn id="94" dur="500"/>
                                        <p:tgtEl>
                                          <p:spTgt spid="22"/>
                                        </p:tgtEl>
                                      </p:cBhvr>
                                    </p:animEffect>
                                  </p:childTnLst>
                                </p:cTn>
                              </p:par>
                            </p:childTnLst>
                          </p:cTn>
                        </p:par>
                        <p:par>
                          <p:cTn id="95" fill="hold">
                            <p:stCondLst>
                              <p:cond delay="4000"/>
                            </p:stCondLst>
                            <p:childTnLst>
                              <p:par>
                                <p:cTn id="96" presetID="22" presetClass="entr" presetSubtype="2" fill="hold" nodeType="after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wipe(right)">
                                      <p:cBhvr>
                                        <p:cTn id="98" dur="500"/>
                                        <p:tgtEl>
                                          <p:spTgt spid="24"/>
                                        </p:tgtEl>
                                      </p:cBhvr>
                                    </p:animEffect>
                                  </p:childTnLst>
                                </p:cTn>
                              </p:par>
                            </p:childTnLst>
                          </p:cTn>
                        </p:par>
                        <p:par>
                          <p:cTn id="99" fill="hold">
                            <p:stCondLst>
                              <p:cond delay="4500"/>
                            </p:stCondLst>
                            <p:childTnLst>
                              <p:par>
                                <p:cTn id="100" presetID="22" presetClass="entr" presetSubtype="2" fill="hold" nodeType="after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right)">
                                      <p:cBhvr>
                                        <p:cTn id="102" dur="500"/>
                                        <p:tgtEl>
                                          <p:spTgt spid="25"/>
                                        </p:tgtEl>
                                      </p:cBhvr>
                                    </p:animEffect>
                                  </p:childTnLst>
                                </p:cTn>
                              </p:par>
                            </p:childTnLst>
                          </p:cTn>
                        </p:par>
                        <p:par>
                          <p:cTn id="103" fill="hold">
                            <p:stCondLst>
                              <p:cond delay="5000"/>
                            </p:stCondLst>
                            <p:childTnLst>
                              <p:par>
                                <p:cTn id="104" presetID="22" presetClass="entr" presetSubtype="8" fill="hold" nodeType="afterEffect">
                                  <p:stCondLst>
                                    <p:cond delay="0"/>
                                  </p:stCondLst>
                                  <p:childTnLst>
                                    <p:set>
                                      <p:cBhvr>
                                        <p:cTn id="105" dur="1" fill="hold">
                                          <p:stCondLst>
                                            <p:cond delay="0"/>
                                          </p:stCondLst>
                                        </p:cTn>
                                        <p:tgtEl>
                                          <p:spTgt spid="26"/>
                                        </p:tgtEl>
                                        <p:attrNameLst>
                                          <p:attrName>style.visibility</p:attrName>
                                        </p:attrNameLst>
                                      </p:cBhvr>
                                      <p:to>
                                        <p:strVal val="visible"/>
                                      </p:to>
                                    </p:set>
                                    <p:animEffect transition="in" filter="wipe(left)">
                                      <p:cBhvr>
                                        <p:cTn id="106" dur="500"/>
                                        <p:tgtEl>
                                          <p:spTgt spid="26"/>
                                        </p:tgtEl>
                                      </p:cBhvr>
                                    </p:animEffect>
                                  </p:childTnLst>
                                </p:cTn>
                              </p:par>
                            </p:childTnLst>
                          </p:cTn>
                        </p:par>
                        <p:par>
                          <p:cTn id="107" fill="hold">
                            <p:stCondLst>
                              <p:cond delay="5500"/>
                            </p:stCondLst>
                            <p:childTnLst>
                              <p:par>
                                <p:cTn id="108" presetID="22" presetClass="entr" presetSubtype="2" fill="hold" nodeType="after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wipe(right)">
                                      <p:cBhvr>
                                        <p:cTn id="110" dur="500"/>
                                        <p:tgtEl>
                                          <p:spTgt spid="29"/>
                                        </p:tgtEl>
                                      </p:cBhvr>
                                    </p:animEffect>
                                  </p:childTnLst>
                                </p:cTn>
                              </p:par>
                            </p:childTnLst>
                          </p:cTn>
                        </p:par>
                        <p:par>
                          <p:cTn id="111" fill="hold">
                            <p:stCondLst>
                              <p:cond delay="6000"/>
                            </p:stCondLst>
                            <p:childTnLst>
                              <p:par>
                                <p:cTn id="112" presetID="22" presetClass="entr" presetSubtype="2" fill="hold" nodeType="afterEffect">
                                  <p:stCondLst>
                                    <p:cond delay="0"/>
                                  </p:stCondLst>
                                  <p:childTnLst>
                                    <p:set>
                                      <p:cBhvr>
                                        <p:cTn id="113" dur="1" fill="hold">
                                          <p:stCondLst>
                                            <p:cond delay="0"/>
                                          </p:stCondLst>
                                        </p:cTn>
                                        <p:tgtEl>
                                          <p:spTgt spid="31"/>
                                        </p:tgtEl>
                                        <p:attrNameLst>
                                          <p:attrName>style.visibility</p:attrName>
                                        </p:attrNameLst>
                                      </p:cBhvr>
                                      <p:to>
                                        <p:strVal val="visible"/>
                                      </p:to>
                                    </p:set>
                                    <p:animEffect transition="in" filter="wipe(right)">
                                      <p:cBhvr>
                                        <p:cTn id="114" dur="500"/>
                                        <p:tgtEl>
                                          <p:spTgt spid="31"/>
                                        </p:tgtEl>
                                      </p:cBhvr>
                                    </p:animEffect>
                                  </p:childTnLst>
                                </p:cTn>
                              </p:par>
                            </p:childTnLst>
                          </p:cTn>
                        </p:par>
                        <p:par>
                          <p:cTn id="115" fill="hold">
                            <p:stCondLst>
                              <p:cond delay="6500"/>
                            </p:stCondLst>
                            <p:childTnLst>
                              <p:par>
                                <p:cTn id="116" presetID="22" presetClass="entr" presetSubtype="2" fill="hold" nodeType="afterEffect">
                                  <p:stCondLst>
                                    <p:cond delay="0"/>
                                  </p:stCondLst>
                                  <p:childTnLst>
                                    <p:set>
                                      <p:cBhvr>
                                        <p:cTn id="117" dur="1" fill="hold">
                                          <p:stCondLst>
                                            <p:cond delay="0"/>
                                          </p:stCondLst>
                                        </p:cTn>
                                        <p:tgtEl>
                                          <p:spTgt spid="33"/>
                                        </p:tgtEl>
                                        <p:attrNameLst>
                                          <p:attrName>style.visibility</p:attrName>
                                        </p:attrNameLst>
                                      </p:cBhvr>
                                      <p:to>
                                        <p:strVal val="visible"/>
                                      </p:to>
                                    </p:set>
                                    <p:animEffect transition="in" filter="wipe(right)">
                                      <p:cBhvr>
                                        <p:cTn id="118" dur="500"/>
                                        <p:tgtEl>
                                          <p:spTgt spid="33"/>
                                        </p:tgtEl>
                                      </p:cBhvr>
                                    </p:animEffect>
                                  </p:childTnLst>
                                </p:cTn>
                              </p:par>
                            </p:childTnLst>
                          </p:cTn>
                        </p:par>
                      </p:childTnLst>
                    </p:cTn>
                  </p:par>
                  <p:par>
                    <p:cTn id="119" fill="hold">
                      <p:stCondLst>
                        <p:cond delay="indefinite"/>
                      </p:stCondLst>
                      <p:childTnLst>
                        <p:par>
                          <p:cTn id="120" fill="hold">
                            <p:stCondLst>
                              <p:cond delay="0"/>
                            </p:stCondLst>
                            <p:childTnLst>
                              <p:par>
                                <p:cTn id="121" presetID="9" presetClass="exit" presetSubtype="0" fill="hold" nodeType="clickEffect">
                                  <p:stCondLst>
                                    <p:cond delay="0"/>
                                  </p:stCondLst>
                                  <p:childTnLst>
                                    <p:animEffect transition="out" filter="dissolve">
                                      <p:cBhvr>
                                        <p:cTn id="122" dur="500"/>
                                        <p:tgtEl>
                                          <p:spTgt spid="1026"/>
                                        </p:tgtEl>
                                      </p:cBhvr>
                                    </p:animEffect>
                                    <p:set>
                                      <p:cBhvr>
                                        <p:cTn id="123" dur="1" fill="hold">
                                          <p:stCondLst>
                                            <p:cond delay="499"/>
                                          </p:stCondLst>
                                        </p:cTn>
                                        <p:tgtEl>
                                          <p:spTgt spid="1026"/>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500"/>
                                        <p:tgtEl>
                                          <p:spTgt spid="3"/>
                                        </p:tgtEl>
                                      </p:cBhvr>
                                    </p:animEffect>
                                    <p:set>
                                      <p:cBhvr>
                                        <p:cTn id="126" dur="1" fill="hold">
                                          <p:stCondLst>
                                            <p:cond delay="499"/>
                                          </p:stCondLst>
                                        </p:cTn>
                                        <p:tgtEl>
                                          <p:spTgt spid="3"/>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500"/>
                                        <p:tgtEl>
                                          <p:spTgt spid="13"/>
                                        </p:tgtEl>
                                      </p:cBhvr>
                                    </p:animEffect>
                                    <p:set>
                                      <p:cBhvr>
                                        <p:cTn id="129" dur="1" fill="hold">
                                          <p:stCondLst>
                                            <p:cond delay="499"/>
                                          </p:stCondLst>
                                        </p:cTn>
                                        <p:tgtEl>
                                          <p:spTgt spid="13"/>
                                        </p:tgtEl>
                                        <p:attrNameLst>
                                          <p:attrName>style.visibility</p:attrName>
                                        </p:attrNameLst>
                                      </p:cBhvr>
                                      <p:to>
                                        <p:strVal val="hidden"/>
                                      </p:to>
                                    </p:set>
                                  </p:childTnLst>
                                </p:cTn>
                              </p:par>
                              <p:par>
                                <p:cTn id="130" presetID="10" presetClass="exit" presetSubtype="0" fill="hold" nodeType="withEffect">
                                  <p:stCondLst>
                                    <p:cond delay="0"/>
                                  </p:stCondLst>
                                  <p:childTnLst>
                                    <p:animEffect transition="out" filter="fade">
                                      <p:cBhvr>
                                        <p:cTn id="131" dur="500"/>
                                        <p:tgtEl>
                                          <p:spTgt spid="15"/>
                                        </p:tgtEl>
                                      </p:cBhvr>
                                    </p:animEffect>
                                    <p:set>
                                      <p:cBhvr>
                                        <p:cTn id="132" dur="1" fill="hold">
                                          <p:stCondLst>
                                            <p:cond delay="499"/>
                                          </p:stCondLst>
                                        </p:cTn>
                                        <p:tgtEl>
                                          <p:spTgt spid="15"/>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500"/>
                                        <p:tgtEl>
                                          <p:spTgt spid="18"/>
                                        </p:tgtEl>
                                      </p:cBhvr>
                                    </p:animEffect>
                                    <p:set>
                                      <p:cBhvr>
                                        <p:cTn id="135" dur="1" fill="hold">
                                          <p:stCondLst>
                                            <p:cond delay="499"/>
                                          </p:stCondLst>
                                        </p:cTn>
                                        <p:tgtEl>
                                          <p:spTgt spid="18"/>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500"/>
                                        <p:tgtEl>
                                          <p:spTgt spid="19"/>
                                        </p:tgtEl>
                                      </p:cBhvr>
                                    </p:animEffect>
                                    <p:set>
                                      <p:cBhvr>
                                        <p:cTn id="138" dur="1" fill="hold">
                                          <p:stCondLst>
                                            <p:cond delay="499"/>
                                          </p:stCondLst>
                                        </p:cTn>
                                        <p:tgtEl>
                                          <p:spTgt spid="19"/>
                                        </p:tgtEl>
                                        <p:attrNameLst>
                                          <p:attrName>style.visibility</p:attrName>
                                        </p:attrNameLst>
                                      </p:cBhvr>
                                      <p:to>
                                        <p:strVal val="hidden"/>
                                      </p:to>
                                    </p:set>
                                  </p:childTnLst>
                                </p:cTn>
                              </p:par>
                              <p:par>
                                <p:cTn id="139" presetID="10" presetClass="exit" presetSubtype="0" fill="hold" nodeType="withEffect">
                                  <p:stCondLst>
                                    <p:cond delay="0"/>
                                  </p:stCondLst>
                                  <p:childTnLst>
                                    <p:animEffect transition="out" filter="fade">
                                      <p:cBhvr>
                                        <p:cTn id="140" dur="500"/>
                                        <p:tgtEl>
                                          <p:spTgt spid="22"/>
                                        </p:tgtEl>
                                      </p:cBhvr>
                                    </p:animEffect>
                                    <p:set>
                                      <p:cBhvr>
                                        <p:cTn id="141" dur="1" fill="hold">
                                          <p:stCondLst>
                                            <p:cond delay="499"/>
                                          </p:stCondLst>
                                        </p:cTn>
                                        <p:tgtEl>
                                          <p:spTgt spid="22"/>
                                        </p:tgtEl>
                                        <p:attrNameLst>
                                          <p:attrName>style.visibility</p:attrName>
                                        </p:attrNameLst>
                                      </p:cBhvr>
                                      <p:to>
                                        <p:strVal val="hidden"/>
                                      </p:to>
                                    </p:set>
                                  </p:childTnLst>
                                </p:cTn>
                              </p:par>
                              <p:par>
                                <p:cTn id="142" presetID="10" presetClass="exit" presetSubtype="0" fill="hold" nodeType="withEffect">
                                  <p:stCondLst>
                                    <p:cond delay="0"/>
                                  </p:stCondLst>
                                  <p:childTnLst>
                                    <p:animEffect transition="out" filter="fade">
                                      <p:cBhvr>
                                        <p:cTn id="143" dur="500"/>
                                        <p:tgtEl>
                                          <p:spTgt spid="24"/>
                                        </p:tgtEl>
                                      </p:cBhvr>
                                    </p:animEffect>
                                    <p:set>
                                      <p:cBhvr>
                                        <p:cTn id="144" dur="1" fill="hold">
                                          <p:stCondLst>
                                            <p:cond delay="499"/>
                                          </p:stCondLst>
                                        </p:cTn>
                                        <p:tgtEl>
                                          <p:spTgt spid="24"/>
                                        </p:tgtEl>
                                        <p:attrNameLst>
                                          <p:attrName>style.visibility</p:attrName>
                                        </p:attrNameLst>
                                      </p:cBhvr>
                                      <p:to>
                                        <p:strVal val="hidden"/>
                                      </p:to>
                                    </p:set>
                                  </p:childTnLst>
                                </p:cTn>
                              </p:par>
                              <p:par>
                                <p:cTn id="145" presetID="10" presetClass="exit" presetSubtype="0" fill="hold" nodeType="withEffect">
                                  <p:stCondLst>
                                    <p:cond delay="0"/>
                                  </p:stCondLst>
                                  <p:childTnLst>
                                    <p:animEffect transition="out" filter="fade">
                                      <p:cBhvr>
                                        <p:cTn id="146" dur="500"/>
                                        <p:tgtEl>
                                          <p:spTgt spid="25"/>
                                        </p:tgtEl>
                                      </p:cBhvr>
                                    </p:animEffect>
                                    <p:set>
                                      <p:cBhvr>
                                        <p:cTn id="147" dur="1" fill="hold">
                                          <p:stCondLst>
                                            <p:cond delay="499"/>
                                          </p:stCondLst>
                                        </p:cTn>
                                        <p:tgtEl>
                                          <p:spTgt spid="25"/>
                                        </p:tgtEl>
                                        <p:attrNameLst>
                                          <p:attrName>style.visibility</p:attrName>
                                        </p:attrNameLst>
                                      </p:cBhvr>
                                      <p:to>
                                        <p:strVal val="hidden"/>
                                      </p:to>
                                    </p:set>
                                  </p:childTnLst>
                                </p:cTn>
                              </p:par>
                              <p:par>
                                <p:cTn id="148" presetID="10" presetClass="exit" presetSubtype="0" fill="hold" nodeType="withEffect">
                                  <p:stCondLst>
                                    <p:cond delay="0"/>
                                  </p:stCondLst>
                                  <p:childTnLst>
                                    <p:animEffect transition="out" filter="fade">
                                      <p:cBhvr>
                                        <p:cTn id="149" dur="500"/>
                                        <p:tgtEl>
                                          <p:spTgt spid="26"/>
                                        </p:tgtEl>
                                      </p:cBhvr>
                                    </p:animEffect>
                                    <p:set>
                                      <p:cBhvr>
                                        <p:cTn id="150" dur="1" fill="hold">
                                          <p:stCondLst>
                                            <p:cond delay="499"/>
                                          </p:stCondLst>
                                        </p:cTn>
                                        <p:tgtEl>
                                          <p:spTgt spid="26"/>
                                        </p:tgtEl>
                                        <p:attrNameLst>
                                          <p:attrName>style.visibility</p:attrName>
                                        </p:attrNameLst>
                                      </p:cBhvr>
                                      <p:to>
                                        <p:strVal val="hidden"/>
                                      </p:to>
                                    </p:set>
                                  </p:childTnLst>
                                </p:cTn>
                              </p:par>
                              <p:par>
                                <p:cTn id="151" presetID="10" presetClass="exit" presetSubtype="0" fill="hold" nodeType="withEffect">
                                  <p:stCondLst>
                                    <p:cond delay="0"/>
                                  </p:stCondLst>
                                  <p:childTnLst>
                                    <p:animEffect transition="out" filter="fade">
                                      <p:cBhvr>
                                        <p:cTn id="152" dur="500"/>
                                        <p:tgtEl>
                                          <p:spTgt spid="29"/>
                                        </p:tgtEl>
                                      </p:cBhvr>
                                    </p:animEffect>
                                    <p:set>
                                      <p:cBhvr>
                                        <p:cTn id="153" dur="1" fill="hold">
                                          <p:stCondLst>
                                            <p:cond delay="499"/>
                                          </p:stCondLst>
                                        </p:cTn>
                                        <p:tgtEl>
                                          <p:spTgt spid="29"/>
                                        </p:tgtEl>
                                        <p:attrNameLst>
                                          <p:attrName>style.visibility</p:attrName>
                                        </p:attrNameLst>
                                      </p:cBhvr>
                                      <p:to>
                                        <p:strVal val="hidden"/>
                                      </p:to>
                                    </p:set>
                                  </p:childTnLst>
                                </p:cTn>
                              </p:par>
                              <p:par>
                                <p:cTn id="154" presetID="10" presetClass="exit" presetSubtype="0" fill="hold" nodeType="withEffect">
                                  <p:stCondLst>
                                    <p:cond delay="0"/>
                                  </p:stCondLst>
                                  <p:childTnLst>
                                    <p:animEffect transition="out" filter="fade">
                                      <p:cBhvr>
                                        <p:cTn id="155" dur="500"/>
                                        <p:tgtEl>
                                          <p:spTgt spid="31"/>
                                        </p:tgtEl>
                                      </p:cBhvr>
                                    </p:animEffect>
                                    <p:set>
                                      <p:cBhvr>
                                        <p:cTn id="156" dur="1" fill="hold">
                                          <p:stCondLst>
                                            <p:cond delay="499"/>
                                          </p:stCondLst>
                                        </p:cTn>
                                        <p:tgtEl>
                                          <p:spTgt spid="31"/>
                                        </p:tgtEl>
                                        <p:attrNameLst>
                                          <p:attrName>style.visibility</p:attrName>
                                        </p:attrNameLst>
                                      </p:cBhvr>
                                      <p:to>
                                        <p:strVal val="hidden"/>
                                      </p:to>
                                    </p:set>
                                  </p:childTnLst>
                                </p:cTn>
                              </p:par>
                              <p:par>
                                <p:cTn id="157" presetID="10" presetClass="exit" presetSubtype="0" fill="hold" nodeType="withEffect">
                                  <p:stCondLst>
                                    <p:cond delay="0"/>
                                  </p:stCondLst>
                                  <p:childTnLst>
                                    <p:animEffect transition="out" filter="fade">
                                      <p:cBhvr>
                                        <p:cTn id="158" dur="500"/>
                                        <p:tgtEl>
                                          <p:spTgt spid="33"/>
                                        </p:tgtEl>
                                      </p:cBhvr>
                                    </p:animEffect>
                                    <p:set>
                                      <p:cBhvr>
                                        <p:cTn id="159" dur="1" fill="hold">
                                          <p:stCondLst>
                                            <p:cond delay="499"/>
                                          </p:stCondLst>
                                        </p:cTn>
                                        <p:tgtEl>
                                          <p:spTgt spid="33"/>
                                        </p:tgtEl>
                                        <p:attrNameLst>
                                          <p:attrName>style.visibility</p:attrName>
                                        </p:attrNameLst>
                                      </p:cBhvr>
                                      <p:to>
                                        <p:strVal val="hidden"/>
                                      </p:to>
                                    </p:set>
                                  </p:childTnLst>
                                </p:cTn>
                              </p:par>
                            </p:childTnLst>
                          </p:cTn>
                        </p:par>
                        <p:par>
                          <p:cTn id="160" fill="hold">
                            <p:stCondLst>
                              <p:cond delay="500"/>
                            </p:stCondLst>
                            <p:childTnLst>
                              <p:par>
                                <p:cTn id="161" presetID="22" presetClass="entr" presetSubtype="8" fill="hold" nodeType="afterEffect">
                                  <p:stCondLst>
                                    <p:cond delay="0"/>
                                  </p:stCondLst>
                                  <p:childTnLst>
                                    <p:set>
                                      <p:cBhvr>
                                        <p:cTn id="162" dur="1" fill="hold">
                                          <p:stCondLst>
                                            <p:cond delay="0"/>
                                          </p:stCondLst>
                                        </p:cTn>
                                        <p:tgtEl>
                                          <p:spTgt spid="6">
                                            <p:txEl>
                                              <p:pRg st="4" end="4"/>
                                            </p:txEl>
                                          </p:spTgt>
                                        </p:tgtEl>
                                        <p:attrNameLst>
                                          <p:attrName>style.visibility</p:attrName>
                                        </p:attrNameLst>
                                      </p:cBhvr>
                                      <p:to>
                                        <p:strVal val="visible"/>
                                      </p:to>
                                    </p:set>
                                    <p:animEffect transition="in" filter="wipe(left)">
                                      <p:cBhvr>
                                        <p:cTn id="163" dur="500"/>
                                        <p:tgtEl>
                                          <p:spTgt spid="6">
                                            <p:txEl>
                                              <p:pRg st="4" end="4"/>
                                            </p:txEl>
                                          </p:spTgt>
                                        </p:tgtEl>
                                      </p:cBhvr>
                                    </p:animEffect>
                                  </p:childTnLst>
                                </p:cTn>
                              </p:par>
                              <p:par>
                                <p:cTn id="164" presetID="9" presetClass="emph" presetSubtype="0" nodeType="withEffect">
                                  <p:stCondLst>
                                    <p:cond delay="0"/>
                                  </p:stCondLst>
                                  <p:childTnLst>
                                    <p:set>
                                      <p:cBhvr>
                                        <p:cTn id="165" dur="indefinite"/>
                                        <p:tgtEl>
                                          <p:spTgt spid="6">
                                            <p:txEl>
                                              <p:pRg st="3" end="3"/>
                                            </p:txEl>
                                          </p:spTgt>
                                        </p:tgtEl>
                                        <p:attrNameLst>
                                          <p:attrName>style.opacity</p:attrName>
                                        </p:attrNameLst>
                                      </p:cBhvr>
                                      <p:to>
                                        <p:strVal val="0.5"/>
                                      </p:to>
                                    </p:set>
                                    <p:animEffect filter="image" prLst="opacity: 0.5">
                                      <p:cBhvr rctx="IE">
                                        <p:cTn id="166" dur="indefinite"/>
                                        <p:tgtEl>
                                          <p:spTgt spid="6">
                                            <p:txEl>
                                              <p:pRg st="3" end="3"/>
                                            </p:txEl>
                                          </p:spTgt>
                                        </p:tgtEl>
                                      </p:cBhvr>
                                    </p:animEffect>
                                  </p:childTnLst>
                                </p:cTn>
                              </p:par>
                              <p:par>
                                <p:cTn id="167" presetID="1" presetClass="exit" presetSubtype="0" fill="hold" nodeType="withEffect">
                                  <p:stCondLst>
                                    <p:cond delay="0"/>
                                  </p:stCondLst>
                                  <p:childTnLst>
                                    <p:set>
                                      <p:cBhvr>
                                        <p:cTn id="168" dur="1" fill="hold">
                                          <p:stCondLst>
                                            <p:cond delay="0"/>
                                          </p:stCondLst>
                                        </p:cTn>
                                        <p:tgtEl>
                                          <p:spTgt spid="6">
                                            <p:txEl>
                                              <p:pRg st="0" end="0"/>
                                            </p:txEl>
                                          </p:spTgt>
                                        </p:tgtEl>
                                        <p:attrNameLst>
                                          <p:attrName>style.visibility</p:attrName>
                                        </p:attrNameLst>
                                      </p:cBhvr>
                                      <p:to>
                                        <p:strVal val="hidden"/>
                                      </p:to>
                                    </p:set>
                                  </p:childTnLst>
                                </p:cTn>
                              </p:par>
                              <p:par>
                                <p:cTn id="169" presetID="1" presetClass="exit" presetSubtype="0" fill="hold" nodeType="withEffect">
                                  <p:stCondLst>
                                    <p:cond delay="0"/>
                                  </p:stCondLst>
                                  <p:childTnLst>
                                    <p:set>
                                      <p:cBhvr>
                                        <p:cTn id="170" dur="1" fill="hold">
                                          <p:stCondLst>
                                            <p:cond delay="0"/>
                                          </p:stCondLst>
                                        </p:cTn>
                                        <p:tgtEl>
                                          <p:spTgt spid="6">
                                            <p:txEl>
                                              <p:pRg st="1" end="1"/>
                                            </p:txEl>
                                          </p:spTgt>
                                        </p:tgtEl>
                                        <p:attrNameLst>
                                          <p:attrName>style.visibility</p:attrName>
                                        </p:attrNameLst>
                                      </p:cBhvr>
                                      <p:to>
                                        <p:strVal val="hidden"/>
                                      </p:to>
                                    </p:set>
                                  </p:childTnLst>
                                </p:cTn>
                              </p:par>
                              <p:par>
                                <p:cTn id="171" presetID="1" presetClass="exit" presetSubtype="0" fill="hold" nodeType="withEffect">
                                  <p:stCondLst>
                                    <p:cond delay="0"/>
                                  </p:stCondLst>
                                  <p:childTnLst>
                                    <p:set>
                                      <p:cBhvr>
                                        <p:cTn id="172" dur="1" fill="hold">
                                          <p:stCondLst>
                                            <p:cond delay="0"/>
                                          </p:stCondLst>
                                        </p:cTn>
                                        <p:tgtEl>
                                          <p:spTgt spid="6">
                                            <p:txEl>
                                              <p:pRg st="2" end="2"/>
                                            </p:txEl>
                                          </p:spTgt>
                                        </p:tgtEl>
                                        <p:attrNameLst>
                                          <p:attrName>style.visibility</p:attrName>
                                        </p:attrNameLst>
                                      </p:cBhvr>
                                      <p:to>
                                        <p:strVal val="hidden"/>
                                      </p:to>
                                    </p:set>
                                  </p:childTnLst>
                                </p:cTn>
                              </p:par>
                              <p:par>
                                <p:cTn id="173" presetID="1" presetClass="exit" presetSubtype="0" fill="hold" nodeType="withEffect">
                                  <p:stCondLst>
                                    <p:cond delay="0"/>
                                  </p:stCondLst>
                                  <p:childTnLst>
                                    <p:set>
                                      <p:cBhvr>
                                        <p:cTn id="174" dur="1" fill="hold">
                                          <p:stCondLst>
                                            <p:cond delay="0"/>
                                          </p:stCondLst>
                                        </p:cTn>
                                        <p:tgtEl>
                                          <p:spTgt spid="6">
                                            <p:txEl>
                                              <p:pRg st="3" end="3"/>
                                            </p:txEl>
                                          </p:spTgt>
                                        </p:tgtEl>
                                        <p:attrNameLst>
                                          <p:attrName>style.visibility</p:attrName>
                                        </p:attrNameLst>
                                      </p:cBhvr>
                                      <p:to>
                                        <p:strVal val="hidden"/>
                                      </p:to>
                                    </p:set>
                                  </p:childTnLst>
                                </p:cTn>
                              </p:par>
                            </p:childTnLst>
                          </p:cTn>
                        </p:par>
                        <p:par>
                          <p:cTn id="175" fill="hold">
                            <p:stCondLst>
                              <p:cond delay="1000"/>
                            </p:stCondLst>
                            <p:childTnLst>
                              <p:par>
                                <p:cTn id="176" presetID="10" presetClass="entr" presetSubtype="0" fill="hold" nodeType="afterEffect">
                                  <p:stCondLst>
                                    <p:cond delay="0"/>
                                  </p:stCondLst>
                                  <p:childTnLst>
                                    <p:set>
                                      <p:cBhvr>
                                        <p:cTn id="177" dur="1" fill="hold">
                                          <p:stCondLst>
                                            <p:cond delay="0"/>
                                          </p:stCondLst>
                                        </p:cTn>
                                        <p:tgtEl>
                                          <p:spTgt spid="8"/>
                                        </p:tgtEl>
                                        <p:attrNameLst>
                                          <p:attrName>style.visibility</p:attrName>
                                        </p:attrNameLst>
                                      </p:cBhvr>
                                      <p:to>
                                        <p:strVal val="visible"/>
                                      </p:to>
                                    </p:set>
                                    <p:animEffect transition="in" filter="fade">
                                      <p:cBhvr>
                                        <p:cTn id="178" dur="500"/>
                                        <p:tgtEl>
                                          <p:spTgt spid="8"/>
                                        </p:tgtEl>
                                      </p:cBhvr>
                                    </p:animEffect>
                                  </p:childTnLst>
                                </p:cTn>
                              </p:par>
                            </p:childTnLst>
                          </p:cTn>
                        </p:par>
                        <p:par>
                          <p:cTn id="179" fill="hold">
                            <p:stCondLst>
                              <p:cond delay="1500"/>
                            </p:stCondLst>
                            <p:childTnLst>
                              <p:par>
                                <p:cTn id="180" presetID="22" presetClass="entr" presetSubtype="8" fill="hold" nodeType="afterEffect">
                                  <p:stCondLst>
                                    <p:cond delay="0"/>
                                  </p:stCondLst>
                                  <p:childTnLst>
                                    <p:set>
                                      <p:cBhvr>
                                        <p:cTn id="181" dur="1" fill="hold">
                                          <p:stCondLst>
                                            <p:cond delay="0"/>
                                          </p:stCondLst>
                                        </p:cTn>
                                        <p:tgtEl>
                                          <p:spTgt spid="6">
                                            <p:txEl>
                                              <p:pRg st="5" end="5"/>
                                            </p:txEl>
                                          </p:spTgt>
                                        </p:tgtEl>
                                        <p:attrNameLst>
                                          <p:attrName>style.visibility</p:attrName>
                                        </p:attrNameLst>
                                      </p:cBhvr>
                                      <p:to>
                                        <p:strVal val="visible"/>
                                      </p:to>
                                    </p:set>
                                    <p:animEffect transition="in" filter="wipe(left)">
                                      <p:cBhvr>
                                        <p:cTn id="182" dur="500"/>
                                        <p:tgtEl>
                                          <p:spTgt spid="6">
                                            <p:txEl>
                                              <p:pRg st="5" end="5"/>
                                            </p:txEl>
                                          </p:spTgt>
                                        </p:tgtEl>
                                      </p:cBhvr>
                                    </p:animEffect>
                                  </p:childTnLst>
                                </p:cTn>
                              </p:par>
                            </p:childTnLst>
                          </p:cTn>
                        </p:par>
                        <p:par>
                          <p:cTn id="183" fill="hold">
                            <p:stCondLst>
                              <p:cond delay="2000"/>
                            </p:stCondLst>
                            <p:childTnLst>
                              <p:par>
                                <p:cTn id="184" presetID="22" presetClass="entr" presetSubtype="8" fill="hold" nodeType="afterEffect">
                                  <p:stCondLst>
                                    <p:cond delay="0"/>
                                  </p:stCondLst>
                                  <p:childTnLst>
                                    <p:set>
                                      <p:cBhvr>
                                        <p:cTn id="185" dur="1" fill="hold">
                                          <p:stCondLst>
                                            <p:cond delay="0"/>
                                          </p:stCondLst>
                                        </p:cTn>
                                        <p:tgtEl>
                                          <p:spTgt spid="6">
                                            <p:txEl>
                                              <p:pRg st="6" end="6"/>
                                            </p:txEl>
                                          </p:spTgt>
                                        </p:tgtEl>
                                        <p:attrNameLst>
                                          <p:attrName>style.visibility</p:attrName>
                                        </p:attrNameLst>
                                      </p:cBhvr>
                                      <p:to>
                                        <p:strVal val="visible"/>
                                      </p:to>
                                    </p:set>
                                    <p:animEffect transition="in" filter="wipe(left)">
                                      <p:cBhvr>
                                        <p:cTn id="186" dur="500"/>
                                        <p:tgtEl>
                                          <p:spTgt spid="6">
                                            <p:txEl>
                                              <p:pRg st="6" end="6"/>
                                            </p:txEl>
                                          </p:spTgt>
                                        </p:tgtEl>
                                      </p:cBhvr>
                                    </p:animEffect>
                                  </p:childTnLst>
                                </p:cTn>
                              </p:par>
                            </p:childTnLst>
                          </p:cTn>
                        </p:par>
                        <p:par>
                          <p:cTn id="187" fill="hold">
                            <p:stCondLst>
                              <p:cond delay="2500"/>
                            </p:stCondLst>
                            <p:childTnLst>
                              <p:par>
                                <p:cTn id="188" presetID="22" presetClass="entr" presetSubtype="8" fill="hold" nodeType="afterEffect">
                                  <p:stCondLst>
                                    <p:cond delay="0"/>
                                  </p:stCondLst>
                                  <p:childTnLst>
                                    <p:set>
                                      <p:cBhvr>
                                        <p:cTn id="189" dur="1" fill="hold">
                                          <p:stCondLst>
                                            <p:cond delay="0"/>
                                          </p:stCondLst>
                                        </p:cTn>
                                        <p:tgtEl>
                                          <p:spTgt spid="6">
                                            <p:txEl>
                                              <p:pRg st="7" end="7"/>
                                            </p:txEl>
                                          </p:spTgt>
                                        </p:tgtEl>
                                        <p:attrNameLst>
                                          <p:attrName>style.visibility</p:attrName>
                                        </p:attrNameLst>
                                      </p:cBhvr>
                                      <p:to>
                                        <p:strVal val="visible"/>
                                      </p:to>
                                    </p:set>
                                    <p:animEffect transition="in" filter="wipe(left)">
                                      <p:cBhvr>
                                        <p:cTn id="190" dur="500"/>
                                        <p:tgtEl>
                                          <p:spTgt spid="6">
                                            <p:txEl>
                                              <p:pRg st="7" end="7"/>
                                            </p:txEl>
                                          </p:spTgt>
                                        </p:tgtEl>
                                      </p:cBhvr>
                                    </p:animEffect>
                                  </p:childTnLst>
                                </p:cTn>
                              </p:par>
                            </p:childTnLst>
                          </p:cTn>
                        </p:par>
                        <p:par>
                          <p:cTn id="191" fill="hold">
                            <p:stCondLst>
                              <p:cond delay="3000"/>
                            </p:stCondLst>
                            <p:childTnLst>
                              <p:par>
                                <p:cTn id="192" presetID="22" presetClass="entr" presetSubtype="8" fill="hold" nodeType="afterEffect">
                                  <p:stCondLst>
                                    <p:cond delay="0"/>
                                  </p:stCondLst>
                                  <p:childTnLst>
                                    <p:set>
                                      <p:cBhvr>
                                        <p:cTn id="193" dur="1" fill="hold">
                                          <p:stCondLst>
                                            <p:cond delay="0"/>
                                          </p:stCondLst>
                                        </p:cTn>
                                        <p:tgtEl>
                                          <p:spTgt spid="6">
                                            <p:txEl>
                                              <p:pRg st="8" end="8"/>
                                            </p:txEl>
                                          </p:spTgt>
                                        </p:tgtEl>
                                        <p:attrNameLst>
                                          <p:attrName>style.visibility</p:attrName>
                                        </p:attrNameLst>
                                      </p:cBhvr>
                                      <p:to>
                                        <p:strVal val="visible"/>
                                      </p:to>
                                    </p:set>
                                    <p:animEffect transition="in" filter="wipe(left)">
                                      <p:cBhvr>
                                        <p:cTn id="194" dur="500"/>
                                        <p:tgtEl>
                                          <p:spTgt spid="6">
                                            <p:txEl>
                                              <p:pRg st="8" end="8"/>
                                            </p:txEl>
                                          </p:spTgt>
                                        </p:tgtEl>
                                      </p:cBhvr>
                                    </p:animEffect>
                                  </p:childTnLst>
                                </p:cTn>
                              </p:par>
                              <p:par>
                                <p:cTn id="195" presetID="34" presetClass="emph" presetSubtype="0" fill="hold" grpId="0" nodeType="withEffect">
                                  <p:stCondLst>
                                    <p:cond delay="0"/>
                                  </p:stCondLst>
                                  <p:iterate type="lt">
                                    <p:tmPct val="25000"/>
                                  </p:iterate>
                                  <p:childTnLst>
                                    <p:animMotion origin="layout" path="M 0.0 0.0 L 0.0 -0.07213" pathEditMode="relative" ptsTypes="">
                                      <p:cBhvr>
                                        <p:cTn id="196" dur="250" accel="50000" decel="50000" autoRev="1" fill="hold">
                                          <p:stCondLst>
                                            <p:cond delay="0"/>
                                          </p:stCondLst>
                                        </p:cTn>
                                        <p:tgtEl>
                                          <p:spTgt spid="9"/>
                                        </p:tgtEl>
                                        <p:attrNameLst>
                                          <p:attrName>ppt_x</p:attrName>
                                          <p:attrName>ppt_y</p:attrName>
                                        </p:attrNameLst>
                                      </p:cBhvr>
                                    </p:animMotion>
                                    <p:animRot by="1500000">
                                      <p:cBhvr>
                                        <p:cTn id="197" dur="125" fill="hold">
                                          <p:stCondLst>
                                            <p:cond delay="0"/>
                                          </p:stCondLst>
                                        </p:cTn>
                                        <p:tgtEl>
                                          <p:spTgt spid="9"/>
                                        </p:tgtEl>
                                        <p:attrNameLst>
                                          <p:attrName>r</p:attrName>
                                        </p:attrNameLst>
                                      </p:cBhvr>
                                    </p:animRot>
                                    <p:animRot by="-1500000">
                                      <p:cBhvr>
                                        <p:cTn id="198" dur="125" fill="hold">
                                          <p:stCondLst>
                                            <p:cond delay="125"/>
                                          </p:stCondLst>
                                        </p:cTn>
                                        <p:tgtEl>
                                          <p:spTgt spid="9"/>
                                        </p:tgtEl>
                                        <p:attrNameLst>
                                          <p:attrName>r</p:attrName>
                                        </p:attrNameLst>
                                      </p:cBhvr>
                                    </p:animRot>
                                    <p:animRot by="-1500000">
                                      <p:cBhvr>
                                        <p:cTn id="199" dur="125" fill="hold">
                                          <p:stCondLst>
                                            <p:cond delay="250"/>
                                          </p:stCondLst>
                                        </p:cTn>
                                        <p:tgtEl>
                                          <p:spTgt spid="9"/>
                                        </p:tgtEl>
                                        <p:attrNameLst>
                                          <p:attrName>r</p:attrName>
                                        </p:attrNameLst>
                                      </p:cBhvr>
                                    </p:animRot>
                                    <p:animRot by="1500000">
                                      <p:cBhvr>
                                        <p:cTn id="200" dur="125" fill="hold">
                                          <p:stCondLst>
                                            <p:cond delay="375"/>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Other places to look for help</a:t>
            </a:r>
          </a:p>
        </p:txBody>
      </p:sp>
      <p:sp>
        <p:nvSpPr>
          <p:cNvPr id="6" name="Text Placeholder 5"/>
          <p:cNvSpPr>
            <a:spLocks noGrp="1"/>
          </p:cNvSpPr>
          <p:nvPr>
            <p:ph type="body" sz="quarter" idx="10"/>
          </p:nvPr>
        </p:nvSpPr>
        <p:spPr>
          <a:xfrm>
            <a:off x="274638" y="1212850"/>
            <a:ext cx="11887200" cy="1224951"/>
          </a:xfrm>
        </p:spPr>
        <p:txBody>
          <a:bodyPr/>
          <a:lstStyle/>
          <a:p>
            <a:r>
              <a:rPr lang="en-US" dirty="0"/>
              <a:t>If hands-on and docs aren’t enough, try…</a:t>
            </a:r>
            <a:endParaRPr lang="en-US" dirty="0">
              <a:hlinkClick r:id="rId3"/>
            </a:endParaRPr>
          </a:p>
          <a:p>
            <a:pPr lvl="1"/>
            <a:r>
              <a:rPr lang="en-US" dirty="0">
                <a:hlinkClick r:id="rId4"/>
              </a:rPr>
              <a:t>http://aka.ms/IdentityYouTube</a:t>
            </a:r>
            <a:r>
              <a:rPr lang="en-US" dirty="0"/>
              <a:t> – YouTube Channel!</a:t>
            </a:r>
            <a:endParaRPr lang="en-US" dirty="0">
              <a:hlinkClick r:id="rId3"/>
            </a:endParaRPr>
          </a:p>
        </p:txBody>
      </p:sp>
      <p:pic>
        <p:nvPicPr>
          <p:cNvPr id="4" name="Picture 3" descr="Logo&#10;&#10;Description automatically generated">
            <a:hlinkClick r:id="rId4" tooltip="Azure Security Channels"/>
            <a:extLst>
              <a:ext uri="{FF2B5EF4-FFF2-40B4-BE49-F238E27FC236}">
                <a16:creationId xmlns:a16="http://schemas.microsoft.com/office/drawing/2014/main" id="{B85FED81-B39F-430E-A509-944B1A574ED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1399837" y="6032615"/>
            <a:ext cx="666636" cy="666636"/>
          </a:xfrm>
          <a:prstGeom prst="rect">
            <a:avLst/>
          </a:prstGeom>
        </p:spPr>
      </p:pic>
      <p:pic>
        <p:nvPicPr>
          <p:cNvPr id="6146" name="Picture 2">
            <a:extLst>
              <a:ext uri="{FF2B5EF4-FFF2-40B4-BE49-F238E27FC236}">
                <a16:creationId xmlns:a16="http://schemas.microsoft.com/office/drawing/2014/main" id="{7B07BB0F-C731-4C82-B204-6E5289FB24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6637" y="2657680"/>
            <a:ext cx="8199437" cy="4015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1027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2201862"/>
            <a:ext cx="11887200" cy="3481054"/>
          </a:xfrm>
        </p:spPr>
        <p:txBody>
          <a:bodyPr/>
          <a:lstStyle/>
          <a:p>
            <a:r>
              <a:rPr lang="en-US" sz="7200" dirty="0"/>
              <a:t>Implement an Identity Management Solution</a:t>
            </a:r>
            <a:br>
              <a:rPr lang="en-US" sz="7200" dirty="0"/>
            </a:br>
            <a:r>
              <a:rPr lang="en-US" sz="7200" dirty="0"/>
              <a:t>25-30%</a:t>
            </a:r>
          </a:p>
        </p:txBody>
      </p:sp>
    </p:spTree>
    <p:extLst>
      <p:ext uri="{BB962C8B-B14F-4D97-AF65-F5344CB8AC3E}">
        <p14:creationId xmlns:p14="http://schemas.microsoft.com/office/powerpoint/2010/main" val="6306816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Configuration of Azure Active Directory </a:t>
            </a:r>
          </a:p>
        </p:txBody>
      </p:sp>
      <p:sp>
        <p:nvSpPr>
          <p:cNvPr id="6" name="Text Placeholder 5"/>
          <p:cNvSpPr>
            <a:spLocks noGrp="1"/>
          </p:cNvSpPr>
          <p:nvPr>
            <p:ph type="body" sz="quarter" idx="10"/>
          </p:nvPr>
        </p:nvSpPr>
        <p:spPr>
          <a:xfrm>
            <a:off x="274638" y="1212850"/>
            <a:ext cx="6476999" cy="5152180"/>
          </a:xfrm>
        </p:spPr>
        <p:txBody>
          <a:bodyPr/>
          <a:lstStyle/>
          <a:p>
            <a:r>
              <a:rPr lang="en-US" dirty="0"/>
              <a:t>Azure AD Roles </a:t>
            </a:r>
            <a:endParaRPr lang="en-US" dirty="0">
              <a:hlinkClick r:id="rId3"/>
            </a:endParaRPr>
          </a:p>
          <a:p>
            <a:pPr lvl="2"/>
            <a:r>
              <a:rPr lang="en-US" dirty="0">
                <a:hlinkClick r:id="rId3"/>
              </a:rPr>
              <a:t>Best practices for Azure AD roles</a:t>
            </a:r>
            <a:endParaRPr lang="en-US" dirty="0"/>
          </a:p>
          <a:p>
            <a:pPr lvl="2"/>
            <a:r>
              <a:rPr lang="en-US" dirty="0">
                <a:hlinkClick r:id="rId4"/>
              </a:rPr>
              <a:t>Built-in Roles </a:t>
            </a:r>
            <a:r>
              <a:rPr lang="en-US" dirty="0"/>
              <a:t>+ </a:t>
            </a:r>
            <a:r>
              <a:rPr lang="en-US" dirty="0">
                <a:hlinkClick r:id="rId5"/>
              </a:rPr>
              <a:t>Custom</a:t>
            </a:r>
            <a:r>
              <a:rPr lang="en-US" dirty="0"/>
              <a:t> + </a:t>
            </a:r>
            <a:r>
              <a:rPr lang="en-US" dirty="0">
                <a:hlinkClick r:id="rId6"/>
              </a:rPr>
              <a:t>Limits</a:t>
            </a:r>
            <a:endParaRPr lang="en-US" dirty="0"/>
          </a:p>
          <a:p>
            <a:pPr lvl="2"/>
            <a:r>
              <a:rPr lang="en-US" dirty="0">
                <a:hlinkClick r:id="rId7"/>
              </a:rPr>
              <a:t>Azure AD Graph</a:t>
            </a:r>
            <a:endParaRPr lang="en-US" dirty="0"/>
          </a:p>
          <a:p>
            <a:r>
              <a:rPr lang="en-US" dirty="0"/>
              <a:t>Custom Domains</a:t>
            </a:r>
          </a:p>
          <a:p>
            <a:pPr lvl="2"/>
            <a:r>
              <a:rPr lang="en-US" dirty="0">
                <a:hlinkClick r:id="rId8"/>
              </a:rPr>
              <a:t>Add and verify custom domain names</a:t>
            </a:r>
            <a:endParaRPr lang="en-US" dirty="0"/>
          </a:p>
          <a:p>
            <a:pPr lvl="2"/>
            <a:r>
              <a:rPr lang="en-US" dirty="0">
                <a:hlinkClick r:id="rId9"/>
              </a:rPr>
              <a:t>Verify subdomain</a:t>
            </a:r>
            <a:endParaRPr lang="en-US" dirty="0"/>
          </a:p>
          <a:p>
            <a:r>
              <a:rPr lang="en-US" dirty="0"/>
              <a:t>Device Registration</a:t>
            </a:r>
          </a:p>
          <a:p>
            <a:pPr lvl="2"/>
            <a:r>
              <a:rPr lang="en-US" dirty="0">
                <a:hlinkClick r:id="rId10"/>
              </a:rPr>
              <a:t>How to manage devices</a:t>
            </a:r>
            <a:r>
              <a:rPr lang="en-US" dirty="0"/>
              <a:t> + </a:t>
            </a:r>
            <a:r>
              <a:rPr lang="en-US" dirty="0">
                <a:hlinkClick r:id="rId11"/>
              </a:rPr>
              <a:t>FAQ</a:t>
            </a:r>
            <a:endParaRPr lang="en-US" dirty="0"/>
          </a:p>
          <a:p>
            <a:pPr lvl="2"/>
            <a:r>
              <a:rPr lang="en-US" dirty="0">
                <a:hlinkClick r:id="rId12"/>
              </a:rPr>
              <a:t>Configure Device Settings</a:t>
            </a:r>
            <a:endParaRPr lang="en-US" dirty="0"/>
          </a:p>
          <a:p>
            <a:pPr lvl="2"/>
            <a:endParaRPr lang="en-US" dirty="0"/>
          </a:p>
        </p:txBody>
      </p:sp>
      <p:sp>
        <p:nvSpPr>
          <p:cNvPr id="9" name="TextBox 8">
            <a:extLst>
              <a:ext uri="{FF2B5EF4-FFF2-40B4-BE49-F238E27FC236}">
                <a16:creationId xmlns:a16="http://schemas.microsoft.com/office/drawing/2014/main" id="{935AC54D-E3A2-4772-A1A0-AA098AFE8D65}"/>
              </a:ext>
            </a:extLst>
          </p:cNvPr>
          <p:cNvSpPr txBox="1"/>
          <p:nvPr/>
        </p:nvSpPr>
        <p:spPr>
          <a:xfrm>
            <a:off x="274638" y="6514585"/>
            <a:ext cx="6646244" cy="369332"/>
          </a:xfrm>
          <a:prstGeom prst="rect">
            <a:avLst/>
          </a:prstGeom>
          <a:noFill/>
        </p:spPr>
        <p:txBody>
          <a:bodyPr wrap="square">
            <a:spAutoFit/>
          </a:bodyPr>
          <a:lstStyle/>
          <a:p>
            <a:r>
              <a:rPr lang="en-US" dirty="0">
                <a:hlinkClick r:id="rId13"/>
              </a:rPr>
              <a:t>Azure AD roles documentation</a:t>
            </a:r>
            <a:endParaRPr lang="en-US" dirty="0"/>
          </a:p>
        </p:txBody>
      </p:sp>
      <p:pic>
        <p:nvPicPr>
          <p:cNvPr id="1026" name="Picture 2">
            <a:extLst>
              <a:ext uri="{FF2B5EF4-FFF2-40B4-BE49-F238E27FC236}">
                <a16:creationId xmlns:a16="http://schemas.microsoft.com/office/drawing/2014/main" id="{7812522E-EF71-45D2-A936-C063C593104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03837" y="1461173"/>
            <a:ext cx="6858000" cy="449614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50BF79FF-F6D4-4D75-95EE-4549CEDECF8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04236" y="1973262"/>
            <a:ext cx="3487231" cy="15240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0F822B66-E9CA-4456-BE0F-1658B7F5F11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867232" y="3020066"/>
            <a:ext cx="6324600" cy="291559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939509F8-121B-493C-9CCD-CD1C0BFAA2A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549349" y="1125908"/>
            <a:ext cx="6079088" cy="581386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hlinkClick r:id="rId18" tooltip="Application roles and security groups on the Microsoft identity platform"/>
            <a:extLst>
              <a:ext uri="{FF2B5EF4-FFF2-40B4-BE49-F238E27FC236}">
                <a16:creationId xmlns:a16="http://schemas.microsoft.com/office/drawing/2014/main" id="{120B5ED7-9697-4D53-9901-F413F0475E7D}"/>
              </a:ext>
            </a:extLst>
          </p:cNvPr>
          <p:cNvPicPr>
            <a:picLocks noChangeAspect="1"/>
          </p:cNvPicPr>
          <p:nvPr/>
        </p:nvPicPr>
        <p:blipFill>
          <a:blip r:embed="rId19">
            <a:extLst>
              <a:ext uri="{837473B0-CC2E-450A-ABE3-18F120FF3D39}">
                <a1611:picAttrSrcUrl xmlns:a1611="http://schemas.microsoft.com/office/drawing/2016/11/main" r:id="rId20"/>
              </a:ext>
            </a:extLst>
          </a:blip>
          <a:stretch>
            <a:fillRect/>
          </a:stretch>
        </p:blipFill>
        <p:spPr>
          <a:xfrm>
            <a:off x="11323637" y="449262"/>
            <a:ext cx="666636" cy="666636"/>
          </a:xfrm>
          <a:prstGeom prst="rect">
            <a:avLst/>
          </a:prstGeom>
        </p:spPr>
      </p:pic>
    </p:spTree>
    <p:extLst>
      <p:ext uri="{BB962C8B-B14F-4D97-AF65-F5344CB8AC3E}">
        <p14:creationId xmlns:p14="http://schemas.microsoft.com/office/powerpoint/2010/main" val="42385679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500"/>
                                        <p:tgtEl>
                                          <p:spTgt spid="6">
                                            <p:txEl>
                                              <p:pRg st="4" end="4"/>
                                            </p:txEl>
                                          </p:spTgt>
                                        </p:tgtEl>
                                      </p:cBhvr>
                                    </p:animEffec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500"/>
                                        <p:tgtEl>
                                          <p:spTgt spid="1026"/>
                                        </p:tgtEl>
                                      </p:cBhvr>
                                    </p:animEffect>
                                    <p:set>
                                      <p:cBhvr>
                                        <p:cTn id="11" dur="1" fill="hold">
                                          <p:stCondLst>
                                            <p:cond delay="499"/>
                                          </p:stCondLst>
                                        </p:cTn>
                                        <p:tgtEl>
                                          <p:spTgt spid="1026"/>
                                        </p:tgtEl>
                                        <p:attrNameLst>
                                          <p:attrName>style.visibility</p:attrName>
                                        </p:attrNameLst>
                                      </p:cBhvr>
                                      <p:to>
                                        <p:strVal val="hidden"/>
                                      </p:to>
                                    </p:set>
                                  </p:childTnLst>
                                </p:cTn>
                              </p:par>
                              <p:par>
                                <p:cTn id="12" presetID="10" presetClass="exit" presetSubtype="0" fill="hold" nodeType="withEffect">
                                  <p:stCondLst>
                                    <p:cond delay="0"/>
                                  </p:stCondLst>
                                  <p:childTnLst>
                                    <p:animEffect transition="out" filter="fade">
                                      <p:cBhvr>
                                        <p:cTn id="13" dur="500"/>
                                        <p:tgtEl>
                                          <p:spTgt spid="2050"/>
                                        </p:tgtEl>
                                      </p:cBhvr>
                                    </p:animEffect>
                                    <p:set>
                                      <p:cBhvr>
                                        <p:cTn id="14" dur="1" fill="hold">
                                          <p:stCondLst>
                                            <p:cond delay="499"/>
                                          </p:stCondLst>
                                        </p:cTn>
                                        <p:tgtEl>
                                          <p:spTgt spid="2050"/>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fade">
                                      <p:cBhvr>
                                        <p:cTn id="17" dur="500"/>
                                        <p:tgtEl>
                                          <p:spTgt spid="6">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6" end="6"/>
                                            </p:txEl>
                                          </p:spTgt>
                                        </p:tgtEl>
                                        <p:attrNameLst>
                                          <p:attrName>style.visibility</p:attrName>
                                        </p:attrNameLst>
                                      </p:cBhvr>
                                      <p:to>
                                        <p:strVal val="visible"/>
                                      </p:to>
                                    </p:set>
                                    <p:animEffect transition="in" filter="fade">
                                      <p:cBhvr>
                                        <p:cTn id="20" dur="500"/>
                                        <p:tgtEl>
                                          <p:spTgt spid="6">
                                            <p:txEl>
                                              <p:pRg st="6" end="6"/>
                                            </p:txEl>
                                          </p:spTgt>
                                        </p:tgtEl>
                                      </p:cBhvr>
                                    </p:animEffect>
                                  </p:childTnLst>
                                </p:cTn>
                              </p:par>
                              <p:par>
                                <p:cTn id="21" presetID="9" presetClass="emph" presetSubtype="0" nodeType="withEffect">
                                  <p:stCondLst>
                                    <p:cond delay="0"/>
                                  </p:stCondLst>
                                  <p:childTnLst>
                                    <p:set>
                                      <p:cBhvr>
                                        <p:cTn id="22" dur="indefinite"/>
                                        <p:tgtEl>
                                          <p:spTgt spid="6">
                                            <p:txEl>
                                              <p:pRg st="0" end="0"/>
                                            </p:txEl>
                                          </p:spTgt>
                                        </p:tgtEl>
                                        <p:attrNameLst>
                                          <p:attrName>style.opacity</p:attrName>
                                        </p:attrNameLst>
                                      </p:cBhvr>
                                      <p:to>
                                        <p:strVal val="0.5"/>
                                      </p:to>
                                    </p:set>
                                    <p:animEffect filter="image" prLst="opacity: 0.5">
                                      <p:cBhvr rctx="IE">
                                        <p:cTn id="23" dur="indefinite"/>
                                        <p:tgtEl>
                                          <p:spTgt spid="6">
                                            <p:txEl>
                                              <p:pRg st="0" end="0"/>
                                            </p:txEl>
                                          </p:spTgt>
                                        </p:tgtEl>
                                      </p:cBhvr>
                                    </p:animEffect>
                                  </p:childTnLst>
                                </p:cTn>
                              </p:par>
                              <p:par>
                                <p:cTn id="24" presetID="9" presetClass="emph" presetSubtype="0" nodeType="withEffect">
                                  <p:stCondLst>
                                    <p:cond delay="0"/>
                                  </p:stCondLst>
                                  <p:childTnLst>
                                    <p:set>
                                      <p:cBhvr>
                                        <p:cTn id="25" dur="indefinite"/>
                                        <p:tgtEl>
                                          <p:spTgt spid="6">
                                            <p:txEl>
                                              <p:pRg st="1" end="1"/>
                                            </p:txEl>
                                          </p:spTgt>
                                        </p:tgtEl>
                                        <p:attrNameLst>
                                          <p:attrName>style.opacity</p:attrName>
                                        </p:attrNameLst>
                                      </p:cBhvr>
                                      <p:to>
                                        <p:strVal val="0.5"/>
                                      </p:to>
                                    </p:set>
                                    <p:animEffect filter="image" prLst="opacity: 0.5">
                                      <p:cBhvr rctx="IE">
                                        <p:cTn id="26" dur="indefinite"/>
                                        <p:tgtEl>
                                          <p:spTgt spid="6">
                                            <p:txEl>
                                              <p:pRg st="1" end="1"/>
                                            </p:txEl>
                                          </p:spTgt>
                                        </p:tgtEl>
                                      </p:cBhvr>
                                    </p:animEffect>
                                  </p:childTnLst>
                                </p:cTn>
                              </p:par>
                              <p:par>
                                <p:cTn id="27" presetID="9" presetClass="emph" presetSubtype="0" nodeType="withEffect">
                                  <p:stCondLst>
                                    <p:cond delay="0"/>
                                  </p:stCondLst>
                                  <p:childTnLst>
                                    <p:set>
                                      <p:cBhvr>
                                        <p:cTn id="28" dur="indefinite"/>
                                        <p:tgtEl>
                                          <p:spTgt spid="6">
                                            <p:txEl>
                                              <p:pRg st="2" end="2"/>
                                            </p:txEl>
                                          </p:spTgt>
                                        </p:tgtEl>
                                        <p:attrNameLst>
                                          <p:attrName>style.opacity</p:attrName>
                                        </p:attrNameLst>
                                      </p:cBhvr>
                                      <p:to>
                                        <p:strVal val="0.5"/>
                                      </p:to>
                                    </p:set>
                                    <p:animEffect filter="image" prLst="opacity: 0.5">
                                      <p:cBhvr rctx="IE">
                                        <p:cTn id="29" dur="indefinite"/>
                                        <p:tgtEl>
                                          <p:spTgt spid="6">
                                            <p:txEl>
                                              <p:pRg st="2" end="2"/>
                                            </p:txEl>
                                          </p:spTgt>
                                        </p:tgtEl>
                                      </p:cBhvr>
                                    </p:animEffect>
                                  </p:childTnLst>
                                </p:cTn>
                              </p:par>
                              <p:par>
                                <p:cTn id="30" presetID="9" presetClass="emph" presetSubtype="0" nodeType="withEffect">
                                  <p:stCondLst>
                                    <p:cond delay="0"/>
                                  </p:stCondLst>
                                  <p:childTnLst>
                                    <p:set>
                                      <p:cBhvr>
                                        <p:cTn id="31" dur="indefinite"/>
                                        <p:tgtEl>
                                          <p:spTgt spid="6">
                                            <p:txEl>
                                              <p:pRg st="3" end="3"/>
                                            </p:txEl>
                                          </p:spTgt>
                                        </p:tgtEl>
                                        <p:attrNameLst>
                                          <p:attrName>style.opacity</p:attrName>
                                        </p:attrNameLst>
                                      </p:cBhvr>
                                      <p:to>
                                        <p:strVal val="0.5"/>
                                      </p:to>
                                    </p:set>
                                    <p:animEffect filter="image" prLst="opacity: 0.5">
                                      <p:cBhvr rctx="IE">
                                        <p:cTn id="32" dur="indefinite"/>
                                        <p:tgtEl>
                                          <p:spTgt spid="6">
                                            <p:txEl>
                                              <p:pRg st="3" end="3"/>
                                            </p:txEl>
                                          </p:spTgt>
                                        </p:tgtEl>
                                      </p:cBhvr>
                                    </p:animEffect>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3074"/>
                                        </p:tgtEl>
                                        <p:attrNameLst>
                                          <p:attrName>style.visibility</p:attrName>
                                        </p:attrNameLst>
                                      </p:cBhvr>
                                      <p:to>
                                        <p:strVal val="visible"/>
                                      </p:to>
                                    </p:set>
                                    <p:animEffect transition="in" filter="fade">
                                      <p:cBhvr>
                                        <p:cTn id="36" dur="500"/>
                                        <p:tgtEl>
                                          <p:spTgt spid="307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6">
                                            <p:txEl>
                                              <p:pRg st="7" end="7"/>
                                            </p:txEl>
                                          </p:spTgt>
                                        </p:tgtEl>
                                        <p:attrNameLst>
                                          <p:attrName>style.visibility</p:attrName>
                                        </p:attrNameLst>
                                      </p:cBhvr>
                                      <p:to>
                                        <p:strVal val="visible"/>
                                      </p:to>
                                    </p:set>
                                    <p:animEffect transition="in" filter="wipe(left)">
                                      <p:cBhvr>
                                        <p:cTn id="41" dur="500"/>
                                        <p:tgtEl>
                                          <p:spTgt spid="6">
                                            <p:txEl>
                                              <p:pRg st="7" end="7"/>
                                            </p:txEl>
                                          </p:spTgt>
                                        </p:tgtEl>
                                      </p:cBhvr>
                                    </p:animEffect>
                                  </p:childTnLst>
                                </p:cTn>
                              </p:par>
                              <p:par>
                                <p:cTn id="42" presetID="10" presetClass="exit" presetSubtype="0" fill="hold" nodeType="withEffect">
                                  <p:stCondLst>
                                    <p:cond delay="0"/>
                                  </p:stCondLst>
                                  <p:childTnLst>
                                    <p:animEffect transition="out" filter="fade">
                                      <p:cBhvr>
                                        <p:cTn id="43" dur="500"/>
                                        <p:tgtEl>
                                          <p:spTgt spid="3074"/>
                                        </p:tgtEl>
                                      </p:cBhvr>
                                    </p:animEffect>
                                    <p:set>
                                      <p:cBhvr>
                                        <p:cTn id="44" dur="1" fill="hold">
                                          <p:stCondLst>
                                            <p:cond delay="499"/>
                                          </p:stCondLst>
                                        </p:cTn>
                                        <p:tgtEl>
                                          <p:spTgt spid="3074"/>
                                        </p:tgtEl>
                                        <p:attrNameLst>
                                          <p:attrName>style.visibility</p:attrName>
                                        </p:attrNameLst>
                                      </p:cBhvr>
                                      <p:to>
                                        <p:strVal val="hidden"/>
                                      </p:to>
                                    </p:set>
                                  </p:childTnLst>
                                </p:cTn>
                              </p:par>
                            </p:childTnLst>
                          </p:cTn>
                        </p:par>
                        <p:par>
                          <p:cTn id="45" fill="hold">
                            <p:stCondLst>
                              <p:cond delay="500"/>
                            </p:stCondLst>
                            <p:childTnLst>
                              <p:par>
                                <p:cTn id="46" presetID="22" presetClass="entr" presetSubtype="8" fill="hold" nodeType="afterEffect">
                                  <p:stCondLst>
                                    <p:cond delay="0"/>
                                  </p:stCondLst>
                                  <p:childTnLst>
                                    <p:set>
                                      <p:cBhvr>
                                        <p:cTn id="47" dur="1" fill="hold">
                                          <p:stCondLst>
                                            <p:cond delay="0"/>
                                          </p:stCondLst>
                                        </p:cTn>
                                        <p:tgtEl>
                                          <p:spTgt spid="6">
                                            <p:txEl>
                                              <p:pRg st="8" end="8"/>
                                            </p:txEl>
                                          </p:spTgt>
                                        </p:tgtEl>
                                        <p:attrNameLst>
                                          <p:attrName>style.visibility</p:attrName>
                                        </p:attrNameLst>
                                      </p:cBhvr>
                                      <p:to>
                                        <p:strVal val="visible"/>
                                      </p:to>
                                    </p:set>
                                    <p:animEffect transition="in" filter="wipe(left)">
                                      <p:cBhvr>
                                        <p:cTn id="48" dur="500"/>
                                        <p:tgtEl>
                                          <p:spTgt spid="6">
                                            <p:txEl>
                                              <p:pRg st="8" end="8"/>
                                            </p:txEl>
                                          </p:spTgt>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wipe(left)">
                                      <p:cBhvr>
                                        <p:cTn id="52" dur="500"/>
                                        <p:tgtEl>
                                          <p:spTgt spid="6">
                                            <p:txEl>
                                              <p:pRg st="9" end="9"/>
                                            </p:txEl>
                                          </p:spTgt>
                                        </p:tgtEl>
                                      </p:cBhvr>
                                    </p:animEffect>
                                  </p:childTnLst>
                                </p:cTn>
                              </p:par>
                              <p:par>
                                <p:cTn id="53" presetID="9" presetClass="emph" presetSubtype="0" nodeType="withEffect">
                                  <p:stCondLst>
                                    <p:cond delay="0"/>
                                  </p:stCondLst>
                                  <p:childTnLst>
                                    <p:set>
                                      <p:cBhvr>
                                        <p:cTn id="54" dur="indefinite"/>
                                        <p:tgtEl>
                                          <p:spTgt spid="6">
                                            <p:txEl>
                                              <p:pRg st="4" end="4"/>
                                            </p:txEl>
                                          </p:spTgt>
                                        </p:tgtEl>
                                        <p:attrNameLst>
                                          <p:attrName>style.opacity</p:attrName>
                                        </p:attrNameLst>
                                      </p:cBhvr>
                                      <p:to>
                                        <p:strVal val="0.5"/>
                                      </p:to>
                                    </p:set>
                                    <p:animEffect filter="image" prLst="opacity: 0.5">
                                      <p:cBhvr rctx="IE">
                                        <p:cTn id="55" dur="indefinite"/>
                                        <p:tgtEl>
                                          <p:spTgt spid="6">
                                            <p:txEl>
                                              <p:pRg st="4" end="4"/>
                                            </p:txEl>
                                          </p:spTgt>
                                        </p:tgtEl>
                                      </p:cBhvr>
                                    </p:animEffect>
                                  </p:childTnLst>
                                </p:cTn>
                              </p:par>
                              <p:par>
                                <p:cTn id="56" presetID="9" presetClass="emph" presetSubtype="0" nodeType="withEffect">
                                  <p:stCondLst>
                                    <p:cond delay="0"/>
                                  </p:stCondLst>
                                  <p:childTnLst>
                                    <p:set>
                                      <p:cBhvr>
                                        <p:cTn id="57" dur="indefinite"/>
                                        <p:tgtEl>
                                          <p:spTgt spid="6">
                                            <p:txEl>
                                              <p:pRg st="5" end="5"/>
                                            </p:txEl>
                                          </p:spTgt>
                                        </p:tgtEl>
                                        <p:attrNameLst>
                                          <p:attrName>style.opacity</p:attrName>
                                        </p:attrNameLst>
                                      </p:cBhvr>
                                      <p:to>
                                        <p:strVal val="0.5"/>
                                      </p:to>
                                    </p:set>
                                    <p:animEffect filter="image" prLst="opacity: 0.5">
                                      <p:cBhvr rctx="IE">
                                        <p:cTn id="58" dur="indefinite"/>
                                        <p:tgtEl>
                                          <p:spTgt spid="6">
                                            <p:txEl>
                                              <p:pRg st="5" end="5"/>
                                            </p:txEl>
                                          </p:spTgt>
                                        </p:tgtEl>
                                      </p:cBhvr>
                                    </p:animEffect>
                                  </p:childTnLst>
                                </p:cTn>
                              </p:par>
                              <p:par>
                                <p:cTn id="59" presetID="9" presetClass="emph" presetSubtype="0" nodeType="withEffect">
                                  <p:stCondLst>
                                    <p:cond delay="0"/>
                                  </p:stCondLst>
                                  <p:childTnLst>
                                    <p:set>
                                      <p:cBhvr>
                                        <p:cTn id="60" dur="indefinite"/>
                                        <p:tgtEl>
                                          <p:spTgt spid="6">
                                            <p:txEl>
                                              <p:pRg st="6" end="6"/>
                                            </p:txEl>
                                          </p:spTgt>
                                        </p:tgtEl>
                                        <p:attrNameLst>
                                          <p:attrName>style.opacity</p:attrName>
                                        </p:attrNameLst>
                                      </p:cBhvr>
                                      <p:to>
                                        <p:strVal val="0.5"/>
                                      </p:to>
                                    </p:set>
                                    <p:animEffect filter="image" prLst="opacity: 0.5">
                                      <p:cBhvr rctx="IE">
                                        <p:cTn id="61" dur="indefinite"/>
                                        <p:tgtEl>
                                          <p:spTgt spid="6">
                                            <p:txEl>
                                              <p:pRg st="6" end="6"/>
                                            </p:txEl>
                                          </p:spTgt>
                                        </p:tgtEl>
                                      </p:cBhvr>
                                    </p:animEffect>
                                  </p:childTnLst>
                                </p:cTn>
                              </p:par>
                            </p:childTnLst>
                          </p:cTn>
                        </p:par>
                        <p:par>
                          <p:cTn id="62" fill="hold">
                            <p:stCondLst>
                              <p:cond delay="1500"/>
                            </p:stCondLst>
                            <p:childTnLst>
                              <p:par>
                                <p:cTn id="63" presetID="10" presetClass="entr" presetSubtype="0" fill="hold" nodeType="afterEffect">
                                  <p:stCondLst>
                                    <p:cond delay="0"/>
                                  </p:stCondLst>
                                  <p:childTnLst>
                                    <p:set>
                                      <p:cBhvr>
                                        <p:cTn id="64" dur="1" fill="hold">
                                          <p:stCondLst>
                                            <p:cond delay="0"/>
                                          </p:stCondLst>
                                        </p:cTn>
                                        <p:tgtEl>
                                          <p:spTgt spid="4098"/>
                                        </p:tgtEl>
                                        <p:attrNameLst>
                                          <p:attrName>style.visibility</p:attrName>
                                        </p:attrNameLst>
                                      </p:cBhvr>
                                      <p:to>
                                        <p:strVal val="visible"/>
                                      </p:to>
                                    </p:set>
                                    <p:animEffect transition="in" filter="fade">
                                      <p:cBhvr>
                                        <p:cTn id="65"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Configuration of Azure Active Directory </a:t>
            </a:r>
          </a:p>
        </p:txBody>
      </p:sp>
      <p:sp>
        <p:nvSpPr>
          <p:cNvPr id="6" name="Text Placeholder 5"/>
          <p:cNvSpPr>
            <a:spLocks noGrp="1"/>
          </p:cNvSpPr>
          <p:nvPr>
            <p:ph type="body" sz="quarter" idx="10"/>
          </p:nvPr>
        </p:nvSpPr>
        <p:spPr>
          <a:xfrm>
            <a:off x="274638" y="1212850"/>
            <a:ext cx="4419599" cy="3323987"/>
          </a:xfrm>
        </p:spPr>
        <p:txBody>
          <a:bodyPr/>
          <a:lstStyle/>
          <a:p>
            <a:r>
              <a:rPr lang="en-US" dirty="0"/>
              <a:t>Delegation with Administrative Units </a:t>
            </a:r>
          </a:p>
          <a:p>
            <a:pPr lvl="2"/>
            <a:r>
              <a:rPr lang="en-US" dirty="0">
                <a:hlinkClick r:id="rId3"/>
              </a:rPr>
              <a:t>Add and remove administrative units</a:t>
            </a:r>
            <a:endParaRPr lang="en-US" dirty="0"/>
          </a:p>
          <a:p>
            <a:pPr lvl="2"/>
            <a:endParaRPr lang="en-US" dirty="0"/>
          </a:p>
          <a:p>
            <a:r>
              <a:rPr lang="en-US" dirty="0"/>
              <a:t>Tenant Wide Settings</a:t>
            </a:r>
          </a:p>
          <a:p>
            <a:pPr lvl="2"/>
            <a:r>
              <a:rPr lang="en-US" dirty="0">
                <a:hlinkClick r:id="rId4"/>
              </a:rPr>
              <a:t>Introduction to Azure Active Directory Tenants</a:t>
            </a:r>
            <a:endParaRPr lang="en-US" dirty="0"/>
          </a:p>
          <a:p>
            <a:pPr lvl="2"/>
            <a:endParaRPr lang="en-US" dirty="0"/>
          </a:p>
          <a:p>
            <a:pPr lvl="2"/>
            <a:endParaRPr lang="en-US" dirty="0"/>
          </a:p>
        </p:txBody>
      </p:sp>
      <p:pic>
        <p:nvPicPr>
          <p:cNvPr id="3" name="Picture 2">
            <a:extLst>
              <a:ext uri="{FF2B5EF4-FFF2-40B4-BE49-F238E27FC236}">
                <a16:creationId xmlns:a16="http://schemas.microsoft.com/office/drawing/2014/main" id="{05CEAD22-8E5B-4301-84A4-22EEB7A64768}"/>
              </a:ext>
            </a:extLst>
          </p:cNvPr>
          <p:cNvPicPr>
            <a:picLocks noChangeAspect="1"/>
          </p:cNvPicPr>
          <p:nvPr/>
        </p:nvPicPr>
        <p:blipFill>
          <a:blip r:embed="rId5"/>
          <a:stretch>
            <a:fillRect/>
          </a:stretch>
        </p:blipFill>
        <p:spPr>
          <a:xfrm>
            <a:off x="5380037" y="2472981"/>
            <a:ext cx="6928206" cy="4127712"/>
          </a:xfrm>
          <a:prstGeom prst="rect">
            <a:avLst/>
          </a:prstGeom>
        </p:spPr>
      </p:pic>
      <p:pic>
        <p:nvPicPr>
          <p:cNvPr id="5122" name="Picture 2">
            <a:extLst>
              <a:ext uri="{FF2B5EF4-FFF2-40B4-BE49-F238E27FC236}">
                <a16:creationId xmlns:a16="http://schemas.microsoft.com/office/drawing/2014/main" id="{B601A994-E124-43E5-AB5E-C6BC2F3103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637" y="6364653"/>
            <a:ext cx="8305800" cy="563924"/>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5D9469FD-8B47-4AD5-8AA6-B6871E8D60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5096" y="4411662"/>
            <a:ext cx="3550903" cy="882594"/>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a:extLst>
              <a:ext uri="{FF2B5EF4-FFF2-40B4-BE49-F238E27FC236}">
                <a16:creationId xmlns:a16="http://schemas.microsoft.com/office/drawing/2014/main" id="{0393FC9F-2C37-45C7-95FD-858406224E5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97778" y="1979104"/>
            <a:ext cx="6437906" cy="4328615"/>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a:extLst>
              <a:ext uri="{FF2B5EF4-FFF2-40B4-BE49-F238E27FC236}">
                <a16:creationId xmlns:a16="http://schemas.microsoft.com/office/drawing/2014/main" id="{24812E87-D0E0-46C6-A884-52C27C3426D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67456" y="6311010"/>
            <a:ext cx="8934449" cy="722395"/>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a:extLst>
              <a:ext uri="{FF2B5EF4-FFF2-40B4-BE49-F238E27FC236}">
                <a16:creationId xmlns:a16="http://schemas.microsoft.com/office/drawing/2014/main" id="{5365CA26-D40B-4201-9038-105D292C4CD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5702" y="4353923"/>
            <a:ext cx="3771899" cy="71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4448020-DE1F-426D-92DC-91E33BE2B244}"/>
              </a:ext>
            </a:extLst>
          </p:cNvPr>
          <p:cNvPicPr>
            <a:picLocks noChangeAspect="1"/>
          </p:cNvPicPr>
          <p:nvPr/>
        </p:nvPicPr>
        <p:blipFill>
          <a:blip r:embed="rId11"/>
          <a:stretch>
            <a:fillRect/>
          </a:stretch>
        </p:blipFill>
        <p:spPr>
          <a:xfrm>
            <a:off x="6218237" y="1633843"/>
            <a:ext cx="6035748" cy="50711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descr="Logo&#10;&#10;Description automatically generated">
            <a:hlinkClick r:id="rId12" tooltip="Azure AD Administrative Units Overview"/>
            <a:extLst>
              <a:ext uri="{FF2B5EF4-FFF2-40B4-BE49-F238E27FC236}">
                <a16:creationId xmlns:a16="http://schemas.microsoft.com/office/drawing/2014/main" id="{7F6F1BEE-AC19-4E29-9E14-3428827B8B0C}"/>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11323637" y="449262"/>
            <a:ext cx="666636" cy="666636"/>
          </a:xfrm>
          <a:prstGeom prst="rect">
            <a:avLst/>
          </a:prstGeom>
        </p:spPr>
      </p:pic>
    </p:spTree>
    <p:extLst>
      <p:ext uri="{BB962C8B-B14F-4D97-AF65-F5344CB8AC3E}">
        <p14:creationId xmlns:p14="http://schemas.microsoft.com/office/powerpoint/2010/main" val="119037382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6146"/>
                                        </p:tgtEl>
                                      </p:cBhvr>
                                    </p:animEffect>
                                    <p:set>
                                      <p:cBhvr>
                                        <p:cTn id="10" dur="1" fill="hold">
                                          <p:stCondLst>
                                            <p:cond delay="499"/>
                                          </p:stCondLst>
                                        </p:cTn>
                                        <p:tgtEl>
                                          <p:spTgt spid="6146"/>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5122"/>
                                        </p:tgtEl>
                                      </p:cBhvr>
                                    </p:animEffect>
                                    <p:set>
                                      <p:cBhvr>
                                        <p:cTn id="13" dur="1" fill="hold">
                                          <p:stCondLst>
                                            <p:cond delay="499"/>
                                          </p:stCondLst>
                                        </p:cTn>
                                        <p:tgtEl>
                                          <p:spTgt spid="5122"/>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7170"/>
                                        </p:tgtEl>
                                        <p:attrNameLst>
                                          <p:attrName>style.visibility</p:attrName>
                                        </p:attrNameLst>
                                      </p:cBhvr>
                                      <p:to>
                                        <p:strVal val="visible"/>
                                      </p:to>
                                    </p:set>
                                    <p:animEffect transition="in" filter="fade">
                                      <p:cBhvr>
                                        <p:cTn id="17" dur="500"/>
                                        <p:tgtEl>
                                          <p:spTgt spid="7170"/>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8194"/>
                                        </p:tgtEl>
                                        <p:attrNameLst>
                                          <p:attrName>style.visibility</p:attrName>
                                        </p:attrNameLst>
                                      </p:cBhvr>
                                      <p:to>
                                        <p:strVal val="visible"/>
                                      </p:to>
                                    </p:set>
                                    <p:animEffect transition="in" filter="wipe(left)">
                                      <p:cBhvr>
                                        <p:cTn id="21" dur="500"/>
                                        <p:tgtEl>
                                          <p:spTgt spid="8194"/>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9218"/>
                                        </p:tgtEl>
                                        <p:attrNameLst>
                                          <p:attrName>style.visibility</p:attrName>
                                        </p:attrNameLst>
                                      </p:cBhvr>
                                      <p:to>
                                        <p:strVal val="visible"/>
                                      </p:to>
                                    </p:set>
                                    <p:animEffect transition="in" filter="wipe(right)">
                                      <p:cBhvr>
                                        <p:cTn id="25" dur="500"/>
                                        <p:tgtEl>
                                          <p:spTgt spid="921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wipe(left)">
                                      <p:cBhvr>
                                        <p:cTn id="30" dur="500"/>
                                        <p:tgtEl>
                                          <p:spTgt spid="6">
                                            <p:txEl>
                                              <p:pRg st="3" end="3"/>
                                            </p:txEl>
                                          </p:spTgt>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Effect transition="in" filter="wipe(left)">
                                      <p:cBhvr>
                                        <p:cTn id="34" dur="500"/>
                                        <p:tgtEl>
                                          <p:spTgt spid="6">
                                            <p:txEl>
                                              <p:pRg st="4" end="4"/>
                                            </p:txEl>
                                          </p:spTgt>
                                        </p:tgtEl>
                                      </p:cBhvr>
                                    </p:animEffect>
                                  </p:childTnLst>
                                </p:cTn>
                              </p:par>
                              <p:par>
                                <p:cTn id="35" presetID="22" presetClass="exit" presetSubtype="8" fill="hold" nodeType="withEffect">
                                  <p:stCondLst>
                                    <p:cond delay="0"/>
                                  </p:stCondLst>
                                  <p:childTnLst>
                                    <p:animEffect transition="out" filter="wipe(left)">
                                      <p:cBhvr>
                                        <p:cTn id="36" dur="500"/>
                                        <p:tgtEl>
                                          <p:spTgt spid="7170"/>
                                        </p:tgtEl>
                                      </p:cBhvr>
                                    </p:animEffect>
                                    <p:set>
                                      <p:cBhvr>
                                        <p:cTn id="37" dur="1" fill="hold">
                                          <p:stCondLst>
                                            <p:cond delay="499"/>
                                          </p:stCondLst>
                                        </p:cTn>
                                        <p:tgtEl>
                                          <p:spTgt spid="7170"/>
                                        </p:tgtEl>
                                        <p:attrNameLst>
                                          <p:attrName>style.visibility</p:attrName>
                                        </p:attrNameLst>
                                      </p:cBhvr>
                                      <p:to>
                                        <p:strVal val="hidden"/>
                                      </p:to>
                                    </p:set>
                                  </p:childTnLst>
                                </p:cTn>
                              </p:par>
                              <p:par>
                                <p:cTn id="38" presetID="22" presetClass="exit" presetSubtype="8" fill="hold" nodeType="withEffect">
                                  <p:stCondLst>
                                    <p:cond delay="0"/>
                                  </p:stCondLst>
                                  <p:childTnLst>
                                    <p:animEffect transition="out" filter="wipe(left)">
                                      <p:cBhvr>
                                        <p:cTn id="39" dur="500"/>
                                        <p:tgtEl>
                                          <p:spTgt spid="8194"/>
                                        </p:tgtEl>
                                      </p:cBhvr>
                                    </p:animEffect>
                                    <p:set>
                                      <p:cBhvr>
                                        <p:cTn id="40" dur="1" fill="hold">
                                          <p:stCondLst>
                                            <p:cond delay="499"/>
                                          </p:stCondLst>
                                        </p:cTn>
                                        <p:tgtEl>
                                          <p:spTgt spid="8194"/>
                                        </p:tgtEl>
                                        <p:attrNameLst>
                                          <p:attrName>style.visibility</p:attrName>
                                        </p:attrNameLst>
                                      </p:cBhvr>
                                      <p:to>
                                        <p:strVal val="hidden"/>
                                      </p:to>
                                    </p:set>
                                  </p:childTnLst>
                                </p:cTn>
                              </p:par>
                              <p:par>
                                <p:cTn id="41" presetID="22" presetClass="exit" presetSubtype="8" fill="hold" nodeType="withEffect">
                                  <p:stCondLst>
                                    <p:cond delay="0"/>
                                  </p:stCondLst>
                                  <p:childTnLst>
                                    <p:animEffect transition="out" filter="wipe(left)">
                                      <p:cBhvr>
                                        <p:cTn id="42" dur="500"/>
                                        <p:tgtEl>
                                          <p:spTgt spid="9218"/>
                                        </p:tgtEl>
                                      </p:cBhvr>
                                    </p:animEffect>
                                    <p:set>
                                      <p:cBhvr>
                                        <p:cTn id="43" dur="1" fill="hold">
                                          <p:stCondLst>
                                            <p:cond delay="499"/>
                                          </p:stCondLst>
                                        </p:cTn>
                                        <p:tgtEl>
                                          <p:spTgt spid="9218"/>
                                        </p:tgtEl>
                                        <p:attrNameLst>
                                          <p:attrName>style.visibility</p:attrName>
                                        </p:attrNameLst>
                                      </p:cBhvr>
                                      <p:to>
                                        <p:strVal val="hidden"/>
                                      </p:to>
                                    </p:set>
                                  </p:childTnLst>
                                </p:cTn>
                              </p:par>
                              <p:par>
                                <p:cTn id="44" presetID="9" presetClass="emph" presetSubtype="0" nodeType="withEffect">
                                  <p:stCondLst>
                                    <p:cond delay="0"/>
                                  </p:stCondLst>
                                  <p:childTnLst>
                                    <p:set>
                                      <p:cBhvr>
                                        <p:cTn id="45" dur="indefinite"/>
                                        <p:tgtEl>
                                          <p:spTgt spid="6">
                                            <p:txEl>
                                              <p:pRg st="0" end="0"/>
                                            </p:txEl>
                                          </p:spTgt>
                                        </p:tgtEl>
                                        <p:attrNameLst>
                                          <p:attrName>style.opacity</p:attrName>
                                        </p:attrNameLst>
                                      </p:cBhvr>
                                      <p:to>
                                        <p:strVal val="0.5"/>
                                      </p:to>
                                    </p:set>
                                    <p:animEffect filter="image" prLst="opacity: 0.5">
                                      <p:cBhvr rctx="IE">
                                        <p:cTn id="46" dur="indefinite"/>
                                        <p:tgtEl>
                                          <p:spTgt spid="6">
                                            <p:txEl>
                                              <p:pRg st="0" end="0"/>
                                            </p:txEl>
                                          </p:spTgt>
                                        </p:tgtEl>
                                      </p:cBhvr>
                                    </p:animEffect>
                                  </p:childTnLst>
                                </p:cTn>
                              </p:par>
                              <p:par>
                                <p:cTn id="47" presetID="9" presetClass="emph" presetSubtype="0" nodeType="withEffect">
                                  <p:stCondLst>
                                    <p:cond delay="0"/>
                                  </p:stCondLst>
                                  <p:childTnLst>
                                    <p:set>
                                      <p:cBhvr>
                                        <p:cTn id="48" dur="indefinite"/>
                                        <p:tgtEl>
                                          <p:spTgt spid="6">
                                            <p:txEl>
                                              <p:pRg st="1" end="1"/>
                                            </p:txEl>
                                          </p:spTgt>
                                        </p:tgtEl>
                                        <p:attrNameLst>
                                          <p:attrName>style.opacity</p:attrName>
                                        </p:attrNameLst>
                                      </p:cBhvr>
                                      <p:to>
                                        <p:strVal val="0.5"/>
                                      </p:to>
                                    </p:set>
                                    <p:animEffect filter="image" prLst="opacity: 0.5">
                                      <p:cBhvr rctx="IE">
                                        <p:cTn id="49" dur="indefinite"/>
                                        <p:tgtEl>
                                          <p:spTgt spid="6">
                                            <p:txEl>
                                              <p:pRg st="1" end="1"/>
                                            </p:txEl>
                                          </p:spTgt>
                                        </p:tgtEl>
                                      </p:cBhvr>
                                    </p:animEffect>
                                  </p:childTnLst>
                                </p:cTn>
                              </p:par>
                            </p:childTnLst>
                          </p:cTn>
                        </p:par>
                        <p:par>
                          <p:cTn id="50" fill="hold">
                            <p:stCondLst>
                              <p:cond delay="1000"/>
                            </p:stCondLst>
                            <p:childTnLst>
                              <p:par>
                                <p:cTn id="51" presetID="22" presetClass="entr" presetSubtype="8"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left)">
                                      <p:cBhvr>
                                        <p:cTn id="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Create, configure, and manage identities </a:t>
            </a:r>
          </a:p>
        </p:txBody>
      </p:sp>
      <p:sp>
        <p:nvSpPr>
          <p:cNvPr id="6" name="Text Placeholder 5"/>
          <p:cNvSpPr>
            <a:spLocks noGrp="1"/>
          </p:cNvSpPr>
          <p:nvPr>
            <p:ph type="body" sz="quarter" idx="10"/>
          </p:nvPr>
        </p:nvSpPr>
        <p:spPr>
          <a:xfrm>
            <a:off x="274638" y="1212850"/>
            <a:ext cx="11887200" cy="5964710"/>
          </a:xfrm>
        </p:spPr>
        <p:txBody>
          <a:bodyPr/>
          <a:lstStyle/>
          <a:p>
            <a:r>
              <a:rPr lang="en-US" dirty="0"/>
              <a:t>Users</a:t>
            </a:r>
          </a:p>
          <a:p>
            <a:pPr lvl="2"/>
            <a:r>
              <a:rPr lang="en-US" dirty="0">
                <a:hlinkClick r:id="rId3"/>
              </a:rPr>
              <a:t>Create</a:t>
            </a:r>
            <a:endParaRPr lang="en-US" dirty="0"/>
          </a:p>
          <a:p>
            <a:pPr lvl="2"/>
            <a:r>
              <a:rPr lang="en-US" dirty="0">
                <a:hlinkClick r:id="rId4"/>
              </a:rPr>
              <a:t>Update</a:t>
            </a:r>
            <a:endParaRPr lang="en-US" dirty="0"/>
          </a:p>
          <a:p>
            <a:pPr lvl="2"/>
            <a:r>
              <a:rPr lang="en-US" dirty="0">
                <a:hlinkClick r:id="rId5"/>
              </a:rPr>
              <a:t>Reset password</a:t>
            </a:r>
            <a:endParaRPr lang="en-US" dirty="0"/>
          </a:p>
          <a:p>
            <a:pPr lvl="2"/>
            <a:r>
              <a:rPr lang="en-US" dirty="0">
                <a:hlinkClick r:id="rId6"/>
              </a:rPr>
              <a:t>Assign Roles</a:t>
            </a:r>
            <a:endParaRPr lang="en-US" dirty="0"/>
          </a:p>
          <a:p>
            <a:pPr marL="0" lvl="2"/>
            <a:r>
              <a:rPr lang="en-US" sz="3600" dirty="0">
                <a:solidFill>
                  <a:srgbClr val="002050">
                    <a:lumMod val="50000"/>
                    <a:lumOff val="50000"/>
                  </a:srgbClr>
                </a:solidFill>
                <a:latin typeface="Segoe UI Light"/>
              </a:rPr>
              <a:t>Groups</a:t>
            </a:r>
            <a:endParaRPr lang="en-US" dirty="0"/>
          </a:p>
          <a:p>
            <a:pPr lvl="2"/>
            <a:r>
              <a:rPr lang="en-US" dirty="0">
                <a:hlinkClick r:id="rId7"/>
              </a:rPr>
              <a:t>Create group - add members</a:t>
            </a:r>
            <a:endParaRPr lang="en-US" dirty="0"/>
          </a:p>
          <a:p>
            <a:pPr lvl="2"/>
            <a:r>
              <a:rPr lang="en-US" dirty="0">
                <a:hlinkClick r:id="rId8"/>
              </a:rPr>
              <a:t>Add - remove group members</a:t>
            </a:r>
            <a:endParaRPr lang="en-US" dirty="0"/>
          </a:p>
          <a:p>
            <a:pPr lvl="2"/>
            <a:r>
              <a:rPr lang="en-US" dirty="0">
                <a:hlinkClick r:id="rId9"/>
              </a:rPr>
              <a:t>Manage Groups</a:t>
            </a:r>
            <a:endParaRPr lang="en-US" dirty="0"/>
          </a:p>
          <a:p>
            <a:r>
              <a:rPr lang="en-US" dirty="0"/>
              <a:t>Licenses</a:t>
            </a:r>
          </a:p>
          <a:p>
            <a:pPr lvl="2"/>
            <a:r>
              <a:rPr lang="en-US" dirty="0">
                <a:hlinkClick r:id="rId10"/>
              </a:rPr>
              <a:t>Assign Remove Licenses</a:t>
            </a:r>
            <a:endParaRPr lang="en-US" dirty="0"/>
          </a:p>
          <a:p>
            <a:pPr lvl="2"/>
            <a:r>
              <a:rPr lang="en-US" dirty="0">
                <a:hlinkClick r:id="rId11"/>
              </a:rPr>
              <a:t>Group Based Licensing</a:t>
            </a:r>
            <a:endParaRPr lang="en-US" dirty="0"/>
          </a:p>
          <a:p>
            <a:pPr lvl="2"/>
            <a:endParaRPr lang="en-US" dirty="0"/>
          </a:p>
        </p:txBody>
      </p:sp>
      <p:pic>
        <p:nvPicPr>
          <p:cNvPr id="1026" name="Picture 2">
            <a:extLst>
              <a:ext uri="{FF2B5EF4-FFF2-40B4-BE49-F238E27FC236}">
                <a16:creationId xmlns:a16="http://schemas.microsoft.com/office/drawing/2014/main" id="{BCA49749-58CA-4004-BEE7-B46043D6143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75037" y="1287462"/>
            <a:ext cx="4343400" cy="183854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9BC687BC-1D75-42A0-A0D8-132345B3A3D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08637" y="1516063"/>
            <a:ext cx="5773150" cy="547846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949F74E5-1851-40B6-9A4F-148EE16DA01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95052" y="1403834"/>
            <a:ext cx="8519676" cy="407462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21FD94F9-A776-4CF6-A060-1D5D981937D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218237" y="1325078"/>
            <a:ext cx="4446587" cy="532092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8707FAB-3C41-46E3-820D-E291599CEB91}"/>
              </a:ext>
            </a:extLst>
          </p:cNvPr>
          <p:cNvPicPr>
            <a:picLocks noChangeAspect="1"/>
          </p:cNvPicPr>
          <p:nvPr/>
        </p:nvPicPr>
        <p:blipFill>
          <a:blip r:embed="rId16"/>
          <a:stretch>
            <a:fillRect/>
          </a:stretch>
        </p:blipFill>
        <p:spPr>
          <a:xfrm>
            <a:off x="5192916" y="1699565"/>
            <a:ext cx="6825686" cy="3816513"/>
          </a:xfrm>
          <a:prstGeom prst="rect">
            <a:avLst/>
          </a:prstGeom>
        </p:spPr>
      </p:pic>
      <p:pic>
        <p:nvPicPr>
          <p:cNvPr id="5122" name="Picture 2">
            <a:extLst>
              <a:ext uri="{FF2B5EF4-FFF2-40B4-BE49-F238E27FC236}">
                <a16:creationId xmlns:a16="http://schemas.microsoft.com/office/drawing/2014/main" id="{9CCBDFD8-9E72-4816-81E8-D345F430861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22366" y="2195614"/>
            <a:ext cx="9125565" cy="34947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hlinkClick r:id="rId18" tooltip="How to manage B2B identities"/>
            <a:extLst>
              <a:ext uri="{FF2B5EF4-FFF2-40B4-BE49-F238E27FC236}">
                <a16:creationId xmlns:a16="http://schemas.microsoft.com/office/drawing/2014/main" id="{60AC2809-821D-444C-9875-3EF9B0FDCA23}"/>
              </a:ext>
            </a:extLst>
          </p:cNvPr>
          <p:cNvPicPr>
            <a:picLocks noChangeAspect="1"/>
          </p:cNvPicPr>
          <p:nvPr/>
        </p:nvPicPr>
        <p:blipFill>
          <a:blip r:embed="rId19">
            <a:extLst>
              <a:ext uri="{837473B0-CC2E-450A-ABE3-18F120FF3D39}">
                <a1611:picAttrSrcUrl xmlns:a1611="http://schemas.microsoft.com/office/drawing/2016/11/main" r:id="rId20"/>
              </a:ext>
            </a:extLst>
          </a:blip>
          <a:stretch>
            <a:fillRect/>
          </a:stretch>
        </p:blipFill>
        <p:spPr>
          <a:xfrm>
            <a:off x="11323637" y="449262"/>
            <a:ext cx="666636" cy="666636"/>
          </a:xfrm>
          <a:prstGeom prst="rect">
            <a:avLst/>
          </a:prstGeom>
        </p:spPr>
      </p:pic>
    </p:spTree>
    <p:extLst>
      <p:ext uri="{BB962C8B-B14F-4D97-AF65-F5344CB8AC3E}">
        <p14:creationId xmlns:p14="http://schemas.microsoft.com/office/powerpoint/2010/main" val="26456935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left)">
                                      <p:cBhvr>
                                        <p:cTn id="7" dur="500"/>
                                        <p:tgtEl>
                                          <p:spTgt spid="6">
                                            <p:txEl>
                                              <p:pRg st="2" end="2"/>
                                            </p:txEl>
                                          </p:spTgt>
                                        </p:tgtEl>
                                      </p:cBhvr>
                                    </p:animEffect>
                                  </p:childTnLst>
                                </p:cTn>
                              </p:par>
                              <p:par>
                                <p:cTn id="8" presetID="9" presetClass="emph" presetSubtype="0" nodeType="withEffect">
                                  <p:stCondLst>
                                    <p:cond delay="0"/>
                                  </p:stCondLst>
                                  <p:childTnLst>
                                    <p:set>
                                      <p:cBhvr>
                                        <p:cTn id="9" dur="indefinite"/>
                                        <p:tgtEl>
                                          <p:spTgt spid="6">
                                            <p:txEl>
                                              <p:pRg st="1" end="1"/>
                                            </p:txEl>
                                          </p:spTgt>
                                        </p:tgtEl>
                                        <p:attrNameLst>
                                          <p:attrName>style.opacity</p:attrName>
                                        </p:attrNameLst>
                                      </p:cBhvr>
                                      <p:to>
                                        <p:strVal val="0.5"/>
                                      </p:to>
                                    </p:set>
                                    <p:animEffect filter="image" prLst="opacity: 0.5">
                                      <p:cBhvr rctx="IE">
                                        <p:cTn id="10" dur="indefinite"/>
                                        <p:tgtEl>
                                          <p:spTgt spid="6">
                                            <p:txEl>
                                              <p:pRg st="1" end="1"/>
                                            </p:txEl>
                                          </p:spTgt>
                                        </p:tgtEl>
                                      </p:cBhvr>
                                    </p:animEffect>
                                  </p:childTnLst>
                                </p:cTn>
                              </p:par>
                            </p:childTnLst>
                          </p:cTn>
                        </p:par>
                        <p:par>
                          <p:cTn id="11" fill="hold">
                            <p:stCondLst>
                              <p:cond delay="500"/>
                            </p:stCondLst>
                            <p:childTnLst>
                              <p:par>
                                <p:cTn id="12" presetID="10" presetClass="exit" presetSubtype="0" fill="hold" nodeType="afterEffect">
                                  <p:stCondLst>
                                    <p:cond delay="0"/>
                                  </p:stCondLst>
                                  <p:childTnLst>
                                    <p:animEffect transition="out" filter="fade">
                                      <p:cBhvr>
                                        <p:cTn id="13" dur="500"/>
                                        <p:tgtEl>
                                          <p:spTgt spid="1026"/>
                                        </p:tgtEl>
                                      </p:cBhvr>
                                    </p:animEffect>
                                    <p:set>
                                      <p:cBhvr>
                                        <p:cTn id="14" dur="1" fill="hold">
                                          <p:stCondLst>
                                            <p:cond delay="499"/>
                                          </p:stCondLst>
                                        </p:cTn>
                                        <p:tgtEl>
                                          <p:spTgt spid="1026"/>
                                        </p:tgtEl>
                                        <p:attrNameLst>
                                          <p:attrName>style.visibility</p:attrName>
                                        </p:attrNameLst>
                                      </p:cBhvr>
                                      <p:to>
                                        <p:strVal val="hidden"/>
                                      </p:to>
                                    </p:se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5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wipe(left)">
                                      <p:cBhvr>
                                        <p:cTn id="23" dur="500"/>
                                        <p:tgtEl>
                                          <p:spTgt spid="6">
                                            <p:txEl>
                                              <p:pRg st="3" end="3"/>
                                            </p:txEl>
                                          </p:spTgt>
                                        </p:tgtEl>
                                      </p:cBhvr>
                                    </p:animEffect>
                                  </p:childTnLst>
                                </p:cTn>
                              </p:par>
                              <p:par>
                                <p:cTn id="24" presetID="9" presetClass="emph" presetSubtype="0" nodeType="withEffect">
                                  <p:stCondLst>
                                    <p:cond delay="0"/>
                                  </p:stCondLst>
                                  <p:childTnLst>
                                    <p:set>
                                      <p:cBhvr>
                                        <p:cTn id="25" dur="indefinite"/>
                                        <p:tgtEl>
                                          <p:spTgt spid="6">
                                            <p:txEl>
                                              <p:pRg st="2" end="2"/>
                                            </p:txEl>
                                          </p:spTgt>
                                        </p:tgtEl>
                                        <p:attrNameLst>
                                          <p:attrName>style.opacity</p:attrName>
                                        </p:attrNameLst>
                                      </p:cBhvr>
                                      <p:to>
                                        <p:strVal val="0.5"/>
                                      </p:to>
                                    </p:set>
                                    <p:animEffect filter="image" prLst="opacity: 0.5">
                                      <p:cBhvr rctx="IE">
                                        <p:cTn id="26" dur="indefinite"/>
                                        <p:tgtEl>
                                          <p:spTgt spid="6">
                                            <p:txEl>
                                              <p:pRg st="2" end="2"/>
                                            </p:txEl>
                                          </p:spTgt>
                                        </p:tgtEl>
                                      </p:cBhvr>
                                    </p:animEffect>
                                  </p:childTnLst>
                                </p:cTn>
                              </p:par>
                            </p:childTnLst>
                          </p:cTn>
                        </p:par>
                        <p:par>
                          <p:cTn id="27" fill="hold">
                            <p:stCondLst>
                              <p:cond delay="500"/>
                            </p:stCondLst>
                            <p:childTnLst>
                              <p:par>
                                <p:cTn id="28" presetID="10" presetClass="exit" presetSubtype="0" fill="hold" nodeType="afterEffect">
                                  <p:stCondLst>
                                    <p:cond delay="0"/>
                                  </p:stCondLst>
                                  <p:childTnLst>
                                    <p:animEffect transition="out" filter="fade">
                                      <p:cBhvr>
                                        <p:cTn id="29" dur="500"/>
                                        <p:tgtEl>
                                          <p:spTgt spid="2050"/>
                                        </p:tgtEl>
                                      </p:cBhvr>
                                    </p:animEffect>
                                    <p:set>
                                      <p:cBhvr>
                                        <p:cTn id="30" dur="1" fill="hold">
                                          <p:stCondLst>
                                            <p:cond delay="499"/>
                                          </p:stCondLst>
                                        </p:cTn>
                                        <p:tgtEl>
                                          <p:spTgt spid="205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wipe(left)">
                                      <p:cBhvr>
                                        <p:cTn id="35" dur="500"/>
                                        <p:tgtEl>
                                          <p:spTgt spid="6">
                                            <p:txEl>
                                              <p:pRg st="4" end="4"/>
                                            </p:txEl>
                                          </p:spTgt>
                                        </p:tgtEl>
                                      </p:cBhvr>
                                    </p:animEffect>
                                  </p:childTnLst>
                                </p:cTn>
                              </p:par>
                              <p:par>
                                <p:cTn id="36" presetID="9" presetClass="emph" presetSubtype="0" nodeType="withEffect">
                                  <p:stCondLst>
                                    <p:cond delay="0"/>
                                  </p:stCondLst>
                                  <p:childTnLst>
                                    <p:set>
                                      <p:cBhvr>
                                        <p:cTn id="37" dur="indefinite"/>
                                        <p:tgtEl>
                                          <p:spTgt spid="6">
                                            <p:txEl>
                                              <p:pRg st="3" end="3"/>
                                            </p:txEl>
                                          </p:spTgt>
                                        </p:tgtEl>
                                        <p:attrNameLst>
                                          <p:attrName>style.opacity</p:attrName>
                                        </p:attrNameLst>
                                      </p:cBhvr>
                                      <p:to>
                                        <p:strVal val="0.5"/>
                                      </p:to>
                                    </p:set>
                                    <p:animEffect filter="image" prLst="opacity: 0.5">
                                      <p:cBhvr rctx="IE">
                                        <p:cTn id="38" dur="indefinite"/>
                                        <p:tgtEl>
                                          <p:spTgt spid="6">
                                            <p:txEl>
                                              <p:pRg st="3" end="3"/>
                                            </p:txEl>
                                          </p:spTgt>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074"/>
                                        </p:tgtEl>
                                        <p:attrNameLst>
                                          <p:attrName>style.visibility</p:attrName>
                                        </p:attrNameLst>
                                      </p:cBhvr>
                                      <p:to>
                                        <p:strVal val="visible"/>
                                      </p:to>
                                    </p:set>
                                    <p:animEffect transition="in" filter="fade">
                                      <p:cBhvr>
                                        <p:cTn id="42" dur="500"/>
                                        <p:tgtEl>
                                          <p:spTgt spid="307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3074"/>
                                        </p:tgtEl>
                                      </p:cBhvr>
                                    </p:animEffect>
                                    <p:set>
                                      <p:cBhvr>
                                        <p:cTn id="47" dur="1" fill="hold">
                                          <p:stCondLst>
                                            <p:cond delay="499"/>
                                          </p:stCondLst>
                                        </p:cTn>
                                        <p:tgtEl>
                                          <p:spTgt spid="3074"/>
                                        </p:tgtEl>
                                        <p:attrNameLst>
                                          <p:attrName>style.visibility</p:attrName>
                                        </p:attrNameLst>
                                      </p:cBhvr>
                                      <p:to>
                                        <p:strVal val="hidden"/>
                                      </p:to>
                                    </p:se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animEffect transition="in" filter="wipe(left)">
                                      <p:cBhvr>
                                        <p:cTn id="51" dur="500"/>
                                        <p:tgtEl>
                                          <p:spTgt spid="6">
                                            <p:txEl>
                                              <p:pRg st="5" end="5"/>
                                            </p:txEl>
                                          </p:spTgt>
                                        </p:tgtEl>
                                      </p:cBhvr>
                                    </p:animEffect>
                                  </p:childTnLst>
                                </p:cTn>
                              </p:par>
                              <p:par>
                                <p:cTn id="52" presetID="9" presetClass="emph" presetSubtype="0" nodeType="withEffect">
                                  <p:stCondLst>
                                    <p:cond delay="0"/>
                                  </p:stCondLst>
                                  <p:childTnLst>
                                    <p:set>
                                      <p:cBhvr>
                                        <p:cTn id="53" dur="indefinite"/>
                                        <p:tgtEl>
                                          <p:spTgt spid="6">
                                            <p:txEl>
                                              <p:pRg st="0" end="0"/>
                                            </p:txEl>
                                          </p:spTgt>
                                        </p:tgtEl>
                                        <p:attrNameLst>
                                          <p:attrName>style.opacity</p:attrName>
                                        </p:attrNameLst>
                                      </p:cBhvr>
                                      <p:to>
                                        <p:strVal val="0.5"/>
                                      </p:to>
                                    </p:set>
                                    <p:animEffect filter="image" prLst="opacity: 0.5">
                                      <p:cBhvr rctx="IE">
                                        <p:cTn id="54" dur="indefinite"/>
                                        <p:tgtEl>
                                          <p:spTgt spid="6">
                                            <p:txEl>
                                              <p:pRg st="0" end="0"/>
                                            </p:txEl>
                                          </p:spTgt>
                                        </p:tgtEl>
                                      </p:cBhvr>
                                    </p:animEffect>
                                  </p:childTnLst>
                                </p:cTn>
                              </p:par>
                              <p:par>
                                <p:cTn id="55" presetID="9" presetClass="emph" presetSubtype="0" nodeType="withEffect">
                                  <p:stCondLst>
                                    <p:cond delay="0"/>
                                  </p:stCondLst>
                                  <p:childTnLst>
                                    <p:set>
                                      <p:cBhvr>
                                        <p:cTn id="56" dur="indefinite"/>
                                        <p:tgtEl>
                                          <p:spTgt spid="6">
                                            <p:txEl>
                                              <p:pRg st="4" end="4"/>
                                            </p:txEl>
                                          </p:spTgt>
                                        </p:tgtEl>
                                        <p:attrNameLst>
                                          <p:attrName>style.opacity</p:attrName>
                                        </p:attrNameLst>
                                      </p:cBhvr>
                                      <p:to>
                                        <p:strVal val="0.5"/>
                                      </p:to>
                                    </p:set>
                                    <p:animEffect filter="image" prLst="opacity: 0.5">
                                      <p:cBhvr rctx="IE">
                                        <p:cTn id="57" dur="indefinite"/>
                                        <p:tgtEl>
                                          <p:spTgt spid="6">
                                            <p:txEl>
                                              <p:pRg st="4" end="4"/>
                                            </p:txEl>
                                          </p:spTgt>
                                        </p:tgtEl>
                                      </p:cBhvr>
                                    </p:animEffect>
                                  </p:childTnLst>
                                </p:cTn>
                              </p:par>
                            </p:childTnLst>
                          </p:cTn>
                        </p:par>
                        <p:par>
                          <p:cTn id="58" fill="hold">
                            <p:stCondLst>
                              <p:cond delay="1000"/>
                            </p:stCondLst>
                            <p:childTnLst>
                              <p:par>
                                <p:cTn id="59" presetID="22" presetClass="entr" presetSubtype="8" fill="hold" nodeType="afterEffect">
                                  <p:stCondLst>
                                    <p:cond delay="0"/>
                                  </p:stCondLst>
                                  <p:childTnLst>
                                    <p:set>
                                      <p:cBhvr>
                                        <p:cTn id="60" dur="1" fill="hold">
                                          <p:stCondLst>
                                            <p:cond delay="0"/>
                                          </p:stCondLst>
                                        </p:cTn>
                                        <p:tgtEl>
                                          <p:spTgt spid="6">
                                            <p:txEl>
                                              <p:pRg st="6" end="6"/>
                                            </p:txEl>
                                          </p:spTgt>
                                        </p:tgtEl>
                                        <p:attrNameLst>
                                          <p:attrName>style.visibility</p:attrName>
                                        </p:attrNameLst>
                                      </p:cBhvr>
                                      <p:to>
                                        <p:strVal val="visible"/>
                                      </p:to>
                                    </p:set>
                                    <p:animEffect transition="in" filter="wipe(left)">
                                      <p:cBhvr>
                                        <p:cTn id="61" dur="500"/>
                                        <p:tgtEl>
                                          <p:spTgt spid="6">
                                            <p:txEl>
                                              <p:pRg st="6" end="6"/>
                                            </p:txEl>
                                          </p:spTgt>
                                        </p:tgtEl>
                                      </p:cBhvr>
                                    </p:animEffect>
                                  </p:childTnLst>
                                </p:cTn>
                              </p:par>
                              <p:par>
                                <p:cTn id="62" presetID="22" presetClass="entr" presetSubtype="8" fill="hold" nodeType="withEffect">
                                  <p:stCondLst>
                                    <p:cond delay="0"/>
                                  </p:stCondLst>
                                  <p:childTnLst>
                                    <p:set>
                                      <p:cBhvr>
                                        <p:cTn id="63" dur="1" fill="hold">
                                          <p:stCondLst>
                                            <p:cond delay="0"/>
                                          </p:stCondLst>
                                        </p:cTn>
                                        <p:tgtEl>
                                          <p:spTgt spid="6">
                                            <p:txEl>
                                              <p:pRg st="7" end="7"/>
                                            </p:txEl>
                                          </p:spTgt>
                                        </p:tgtEl>
                                        <p:attrNameLst>
                                          <p:attrName>style.visibility</p:attrName>
                                        </p:attrNameLst>
                                      </p:cBhvr>
                                      <p:to>
                                        <p:strVal val="visible"/>
                                      </p:to>
                                    </p:set>
                                    <p:animEffect transition="in" filter="wipe(left)">
                                      <p:cBhvr>
                                        <p:cTn id="64" dur="500"/>
                                        <p:tgtEl>
                                          <p:spTgt spid="6">
                                            <p:txEl>
                                              <p:pRg st="7" end="7"/>
                                            </p:txEl>
                                          </p:spTgt>
                                        </p:tgtEl>
                                      </p:cBhvr>
                                    </p:animEffect>
                                  </p:childTnLst>
                                </p:cTn>
                              </p:par>
                            </p:childTnLst>
                          </p:cTn>
                        </p:par>
                        <p:par>
                          <p:cTn id="65" fill="hold">
                            <p:stCondLst>
                              <p:cond delay="1500"/>
                            </p:stCondLst>
                            <p:childTnLst>
                              <p:par>
                                <p:cTn id="66" presetID="10" presetClass="entr" presetSubtype="0" fill="hold" nodeType="afterEffect">
                                  <p:stCondLst>
                                    <p:cond delay="0"/>
                                  </p:stCondLst>
                                  <p:childTnLst>
                                    <p:set>
                                      <p:cBhvr>
                                        <p:cTn id="67" dur="1" fill="hold">
                                          <p:stCondLst>
                                            <p:cond delay="0"/>
                                          </p:stCondLst>
                                        </p:cTn>
                                        <p:tgtEl>
                                          <p:spTgt spid="4098"/>
                                        </p:tgtEl>
                                        <p:attrNameLst>
                                          <p:attrName>style.visibility</p:attrName>
                                        </p:attrNameLst>
                                      </p:cBhvr>
                                      <p:to>
                                        <p:strVal val="visible"/>
                                      </p:to>
                                    </p:set>
                                    <p:animEffect transition="in" filter="fade">
                                      <p:cBhvr>
                                        <p:cTn id="68" dur="500"/>
                                        <p:tgtEl>
                                          <p:spTgt spid="4098"/>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6">
                                            <p:txEl>
                                              <p:pRg st="8" end="8"/>
                                            </p:txEl>
                                          </p:spTgt>
                                        </p:tgtEl>
                                        <p:attrNameLst>
                                          <p:attrName>style.visibility</p:attrName>
                                        </p:attrNameLst>
                                      </p:cBhvr>
                                      <p:to>
                                        <p:strVal val="visible"/>
                                      </p:to>
                                    </p:set>
                                    <p:animEffect transition="in" filter="wipe(left)">
                                      <p:cBhvr>
                                        <p:cTn id="73" dur="500"/>
                                        <p:tgtEl>
                                          <p:spTgt spid="6">
                                            <p:txEl>
                                              <p:pRg st="8" end="8"/>
                                            </p:txEl>
                                          </p:spTgt>
                                        </p:tgtEl>
                                      </p:cBhvr>
                                    </p:animEffect>
                                  </p:childTnLst>
                                </p:cTn>
                              </p:par>
                              <p:par>
                                <p:cTn id="74" presetID="9" presetClass="emph" presetSubtype="0" nodeType="withEffect">
                                  <p:stCondLst>
                                    <p:cond delay="0"/>
                                  </p:stCondLst>
                                  <p:childTnLst>
                                    <p:set>
                                      <p:cBhvr>
                                        <p:cTn id="75" dur="indefinite"/>
                                        <p:tgtEl>
                                          <p:spTgt spid="6">
                                            <p:txEl>
                                              <p:pRg st="6" end="6"/>
                                            </p:txEl>
                                          </p:spTgt>
                                        </p:tgtEl>
                                        <p:attrNameLst>
                                          <p:attrName>style.opacity</p:attrName>
                                        </p:attrNameLst>
                                      </p:cBhvr>
                                      <p:to>
                                        <p:strVal val="0.5"/>
                                      </p:to>
                                    </p:set>
                                    <p:animEffect filter="image" prLst="opacity: 0.5">
                                      <p:cBhvr rctx="IE">
                                        <p:cTn id="76" dur="indefinite"/>
                                        <p:tgtEl>
                                          <p:spTgt spid="6">
                                            <p:txEl>
                                              <p:pRg st="6" end="6"/>
                                            </p:txEl>
                                          </p:spTgt>
                                        </p:tgtEl>
                                      </p:cBhvr>
                                    </p:animEffect>
                                  </p:childTnLst>
                                </p:cTn>
                              </p:par>
                              <p:par>
                                <p:cTn id="77" presetID="9" presetClass="emph" presetSubtype="0" nodeType="withEffect">
                                  <p:stCondLst>
                                    <p:cond delay="0"/>
                                  </p:stCondLst>
                                  <p:childTnLst>
                                    <p:set>
                                      <p:cBhvr>
                                        <p:cTn id="78" dur="indefinite"/>
                                        <p:tgtEl>
                                          <p:spTgt spid="6">
                                            <p:txEl>
                                              <p:pRg st="7" end="7"/>
                                            </p:txEl>
                                          </p:spTgt>
                                        </p:tgtEl>
                                        <p:attrNameLst>
                                          <p:attrName>style.opacity</p:attrName>
                                        </p:attrNameLst>
                                      </p:cBhvr>
                                      <p:to>
                                        <p:strVal val="0.5"/>
                                      </p:to>
                                    </p:set>
                                    <p:animEffect filter="image" prLst="opacity: 0.5">
                                      <p:cBhvr rctx="IE">
                                        <p:cTn id="79" dur="indefinite"/>
                                        <p:tgtEl>
                                          <p:spTgt spid="6">
                                            <p:txEl>
                                              <p:pRg st="7" end="7"/>
                                            </p:txEl>
                                          </p:spTgt>
                                        </p:tgtEl>
                                      </p:cBhvr>
                                    </p:animEffect>
                                  </p:childTnLst>
                                </p:cTn>
                              </p:par>
                            </p:childTnLst>
                          </p:cTn>
                        </p:par>
                        <p:par>
                          <p:cTn id="80" fill="hold">
                            <p:stCondLst>
                              <p:cond delay="500"/>
                            </p:stCondLst>
                            <p:childTnLst>
                              <p:par>
                                <p:cTn id="81" presetID="10" presetClass="exit" presetSubtype="0" fill="hold" nodeType="afterEffect">
                                  <p:stCondLst>
                                    <p:cond delay="0"/>
                                  </p:stCondLst>
                                  <p:childTnLst>
                                    <p:animEffect transition="out" filter="fade">
                                      <p:cBhvr>
                                        <p:cTn id="82" dur="500"/>
                                        <p:tgtEl>
                                          <p:spTgt spid="4098"/>
                                        </p:tgtEl>
                                      </p:cBhvr>
                                    </p:animEffect>
                                    <p:set>
                                      <p:cBhvr>
                                        <p:cTn id="83" dur="1" fill="hold">
                                          <p:stCondLst>
                                            <p:cond delay="499"/>
                                          </p:stCondLst>
                                        </p:cTn>
                                        <p:tgtEl>
                                          <p:spTgt spid="4098"/>
                                        </p:tgtEl>
                                        <p:attrNameLst>
                                          <p:attrName>style.visibility</p:attrName>
                                        </p:attrNameLst>
                                      </p:cBhvr>
                                      <p:to>
                                        <p:strVal val="hidden"/>
                                      </p:to>
                                    </p:set>
                                  </p:childTnLst>
                                </p:cTn>
                              </p:par>
                            </p:childTnLst>
                          </p:cTn>
                        </p:par>
                        <p:par>
                          <p:cTn id="84" fill="hold">
                            <p:stCondLst>
                              <p:cond delay="1000"/>
                            </p:stCondLst>
                            <p:childTnLst>
                              <p:par>
                                <p:cTn id="85" presetID="10" presetClass="entr" presetSubtype="0"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fade">
                                      <p:cBhvr>
                                        <p:cTn id="87" dur="500"/>
                                        <p:tgtEl>
                                          <p:spTgt spid="3"/>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6">
                                            <p:txEl>
                                              <p:pRg st="9" end="9"/>
                                            </p:txEl>
                                          </p:spTgt>
                                        </p:tgtEl>
                                        <p:attrNameLst>
                                          <p:attrName>style.visibility</p:attrName>
                                        </p:attrNameLst>
                                      </p:cBhvr>
                                      <p:to>
                                        <p:strVal val="visible"/>
                                      </p:to>
                                    </p:set>
                                    <p:animEffect transition="in" filter="wipe(left)">
                                      <p:cBhvr>
                                        <p:cTn id="92" dur="500"/>
                                        <p:tgtEl>
                                          <p:spTgt spid="6">
                                            <p:txEl>
                                              <p:pRg st="9" end="9"/>
                                            </p:txEl>
                                          </p:spTgt>
                                        </p:tgtEl>
                                      </p:cBhvr>
                                    </p:animEffect>
                                  </p:childTnLst>
                                </p:cTn>
                              </p:par>
                              <p:par>
                                <p:cTn id="93" presetID="10" presetClass="exit" presetSubtype="0" fill="hold" nodeType="withEffect">
                                  <p:stCondLst>
                                    <p:cond delay="0"/>
                                  </p:stCondLst>
                                  <p:childTnLst>
                                    <p:animEffect transition="out" filter="fade">
                                      <p:cBhvr>
                                        <p:cTn id="94" dur="500"/>
                                        <p:tgtEl>
                                          <p:spTgt spid="3"/>
                                        </p:tgtEl>
                                      </p:cBhvr>
                                    </p:animEffect>
                                    <p:set>
                                      <p:cBhvr>
                                        <p:cTn id="95" dur="1" fill="hold">
                                          <p:stCondLst>
                                            <p:cond delay="499"/>
                                          </p:stCondLst>
                                        </p:cTn>
                                        <p:tgtEl>
                                          <p:spTgt spid="3"/>
                                        </p:tgtEl>
                                        <p:attrNameLst>
                                          <p:attrName>style.visibility</p:attrName>
                                        </p:attrNameLst>
                                      </p:cBhvr>
                                      <p:to>
                                        <p:strVal val="hidden"/>
                                      </p:to>
                                    </p:set>
                                  </p:childTnLst>
                                </p:cTn>
                              </p:par>
                              <p:par>
                                <p:cTn id="96" presetID="9" presetClass="emph" presetSubtype="0" nodeType="withEffect">
                                  <p:stCondLst>
                                    <p:cond delay="0"/>
                                  </p:stCondLst>
                                  <p:childTnLst>
                                    <p:set>
                                      <p:cBhvr>
                                        <p:cTn id="97" dur="indefinite"/>
                                        <p:tgtEl>
                                          <p:spTgt spid="6">
                                            <p:txEl>
                                              <p:pRg st="5" end="5"/>
                                            </p:txEl>
                                          </p:spTgt>
                                        </p:tgtEl>
                                        <p:attrNameLst>
                                          <p:attrName>style.opacity</p:attrName>
                                        </p:attrNameLst>
                                      </p:cBhvr>
                                      <p:to>
                                        <p:strVal val="0.5"/>
                                      </p:to>
                                    </p:set>
                                    <p:animEffect filter="image" prLst="opacity: 0.5">
                                      <p:cBhvr rctx="IE">
                                        <p:cTn id="98" dur="indefinite"/>
                                        <p:tgtEl>
                                          <p:spTgt spid="6">
                                            <p:txEl>
                                              <p:pRg st="5" end="5"/>
                                            </p:txEl>
                                          </p:spTgt>
                                        </p:tgtEl>
                                      </p:cBhvr>
                                    </p:animEffect>
                                  </p:childTnLst>
                                </p:cTn>
                              </p:par>
                              <p:par>
                                <p:cTn id="99" presetID="9" presetClass="emph" presetSubtype="0" nodeType="withEffect">
                                  <p:stCondLst>
                                    <p:cond delay="0"/>
                                  </p:stCondLst>
                                  <p:childTnLst>
                                    <p:set>
                                      <p:cBhvr>
                                        <p:cTn id="100" dur="indefinite"/>
                                        <p:tgtEl>
                                          <p:spTgt spid="6">
                                            <p:txEl>
                                              <p:pRg st="8" end="8"/>
                                            </p:txEl>
                                          </p:spTgt>
                                        </p:tgtEl>
                                        <p:attrNameLst>
                                          <p:attrName>style.opacity</p:attrName>
                                        </p:attrNameLst>
                                      </p:cBhvr>
                                      <p:to>
                                        <p:strVal val="0.5"/>
                                      </p:to>
                                    </p:set>
                                    <p:animEffect filter="image" prLst="opacity: 0.5">
                                      <p:cBhvr rctx="IE">
                                        <p:cTn id="101" dur="indefinite"/>
                                        <p:tgtEl>
                                          <p:spTgt spid="6">
                                            <p:txEl>
                                              <p:pRg st="8" end="8"/>
                                            </p:txEl>
                                          </p:spTgt>
                                        </p:tgtEl>
                                      </p:cBhvr>
                                    </p:animEffect>
                                  </p:childTnLst>
                                </p:cTn>
                              </p:par>
                            </p:childTnLst>
                          </p:cTn>
                        </p:par>
                        <p:par>
                          <p:cTn id="102" fill="hold">
                            <p:stCondLst>
                              <p:cond delay="500"/>
                            </p:stCondLst>
                            <p:childTnLst>
                              <p:par>
                                <p:cTn id="103" presetID="22" presetClass="entr" presetSubtype="8" fill="hold" nodeType="afterEffect">
                                  <p:stCondLst>
                                    <p:cond delay="0"/>
                                  </p:stCondLst>
                                  <p:childTnLst>
                                    <p:set>
                                      <p:cBhvr>
                                        <p:cTn id="104" dur="1" fill="hold">
                                          <p:stCondLst>
                                            <p:cond delay="0"/>
                                          </p:stCondLst>
                                        </p:cTn>
                                        <p:tgtEl>
                                          <p:spTgt spid="6">
                                            <p:txEl>
                                              <p:pRg st="10" end="10"/>
                                            </p:txEl>
                                          </p:spTgt>
                                        </p:tgtEl>
                                        <p:attrNameLst>
                                          <p:attrName>style.visibility</p:attrName>
                                        </p:attrNameLst>
                                      </p:cBhvr>
                                      <p:to>
                                        <p:strVal val="visible"/>
                                      </p:to>
                                    </p:set>
                                    <p:animEffect transition="in" filter="wipe(left)">
                                      <p:cBhvr>
                                        <p:cTn id="105" dur="500"/>
                                        <p:tgtEl>
                                          <p:spTgt spid="6">
                                            <p:txEl>
                                              <p:pRg st="10" end="10"/>
                                            </p:txEl>
                                          </p:spTgt>
                                        </p:tgtEl>
                                      </p:cBhvr>
                                    </p:animEffect>
                                  </p:childTnLst>
                                </p:cTn>
                              </p:par>
                            </p:childTnLst>
                          </p:cTn>
                        </p:par>
                        <p:par>
                          <p:cTn id="106" fill="hold">
                            <p:stCondLst>
                              <p:cond delay="1000"/>
                            </p:stCondLst>
                            <p:childTnLst>
                              <p:par>
                                <p:cTn id="107" presetID="22" presetClass="entr" presetSubtype="8" fill="hold" nodeType="afterEffect">
                                  <p:stCondLst>
                                    <p:cond delay="0"/>
                                  </p:stCondLst>
                                  <p:childTnLst>
                                    <p:set>
                                      <p:cBhvr>
                                        <p:cTn id="108" dur="1" fill="hold">
                                          <p:stCondLst>
                                            <p:cond delay="0"/>
                                          </p:stCondLst>
                                        </p:cTn>
                                        <p:tgtEl>
                                          <p:spTgt spid="6">
                                            <p:txEl>
                                              <p:pRg st="11" end="11"/>
                                            </p:txEl>
                                          </p:spTgt>
                                        </p:tgtEl>
                                        <p:attrNameLst>
                                          <p:attrName>style.visibility</p:attrName>
                                        </p:attrNameLst>
                                      </p:cBhvr>
                                      <p:to>
                                        <p:strVal val="visible"/>
                                      </p:to>
                                    </p:set>
                                    <p:animEffect transition="in" filter="wipe(left)">
                                      <p:cBhvr>
                                        <p:cTn id="109" dur="500"/>
                                        <p:tgtEl>
                                          <p:spTgt spid="6">
                                            <p:txEl>
                                              <p:pRg st="11" end="11"/>
                                            </p:txEl>
                                          </p:spTgt>
                                        </p:tgtEl>
                                      </p:cBhvr>
                                    </p:animEffect>
                                  </p:childTnLst>
                                </p:cTn>
                              </p:par>
                            </p:childTnLst>
                          </p:cTn>
                        </p:par>
                        <p:par>
                          <p:cTn id="110" fill="hold">
                            <p:stCondLst>
                              <p:cond delay="1500"/>
                            </p:stCondLst>
                            <p:childTnLst>
                              <p:par>
                                <p:cTn id="111" presetID="10" presetClass="entr" presetSubtype="0" fill="hold" nodeType="afterEffect">
                                  <p:stCondLst>
                                    <p:cond delay="0"/>
                                  </p:stCondLst>
                                  <p:childTnLst>
                                    <p:set>
                                      <p:cBhvr>
                                        <p:cTn id="112" dur="1" fill="hold">
                                          <p:stCondLst>
                                            <p:cond delay="0"/>
                                          </p:stCondLst>
                                        </p:cTn>
                                        <p:tgtEl>
                                          <p:spTgt spid="5122"/>
                                        </p:tgtEl>
                                        <p:attrNameLst>
                                          <p:attrName>style.visibility</p:attrName>
                                        </p:attrNameLst>
                                      </p:cBhvr>
                                      <p:to>
                                        <p:strVal val="visible"/>
                                      </p:to>
                                    </p:set>
                                    <p:animEffect transition="in" filter="fade">
                                      <p:cBhvr>
                                        <p:cTn id="113"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Implement and manage external identities</a:t>
            </a:r>
          </a:p>
        </p:txBody>
      </p:sp>
      <p:sp>
        <p:nvSpPr>
          <p:cNvPr id="6" name="Text Placeholder 5"/>
          <p:cNvSpPr>
            <a:spLocks noGrp="1"/>
          </p:cNvSpPr>
          <p:nvPr>
            <p:ph type="body" sz="quarter" idx="10"/>
          </p:nvPr>
        </p:nvSpPr>
        <p:spPr>
          <a:xfrm>
            <a:off x="274638" y="1212850"/>
            <a:ext cx="6400799" cy="4542782"/>
          </a:xfrm>
        </p:spPr>
        <p:txBody>
          <a:bodyPr/>
          <a:lstStyle/>
          <a:p>
            <a:r>
              <a:rPr lang="en-US" dirty="0"/>
              <a:t>External Collaboration Settings</a:t>
            </a:r>
          </a:p>
          <a:p>
            <a:pPr lvl="2"/>
            <a:r>
              <a:rPr lang="en-US" dirty="0">
                <a:hlinkClick r:id="rId3"/>
              </a:rPr>
              <a:t>Enable B2B Collaboration</a:t>
            </a:r>
            <a:endParaRPr lang="en-US" dirty="0"/>
          </a:p>
          <a:p>
            <a:r>
              <a:rPr lang="en-US" dirty="0"/>
              <a:t>Invite External Users</a:t>
            </a:r>
          </a:p>
          <a:p>
            <a:pPr lvl="2"/>
            <a:r>
              <a:rPr lang="en-US" dirty="0">
                <a:hlinkClick r:id="rId4"/>
              </a:rPr>
              <a:t>Individually</a:t>
            </a:r>
            <a:r>
              <a:rPr lang="en-US" dirty="0"/>
              <a:t> </a:t>
            </a:r>
            <a:r>
              <a:rPr lang="en-US" dirty="0">
                <a:hlinkClick r:id="rId5"/>
              </a:rPr>
              <a:t>PSH</a:t>
            </a:r>
            <a:r>
              <a:rPr lang="en-US" dirty="0"/>
              <a:t> / Bulk </a:t>
            </a:r>
            <a:r>
              <a:rPr lang="en-US" dirty="0">
                <a:hlinkClick r:id="rId6"/>
              </a:rPr>
              <a:t>PSH</a:t>
            </a:r>
            <a:r>
              <a:rPr lang="en-US" dirty="0"/>
              <a:t>, </a:t>
            </a:r>
            <a:r>
              <a:rPr lang="en-US" dirty="0">
                <a:hlinkClick r:id="rId7"/>
              </a:rPr>
              <a:t>Portal</a:t>
            </a:r>
            <a:endParaRPr lang="en-US" dirty="0"/>
          </a:p>
          <a:p>
            <a:r>
              <a:rPr lang="en-US" dirty="0" err="1"/>
              <a:t>Exernal</a:t>
            </a:r>
            <a:r>
              <a:rPr lang="en-US" dirty="0"/>
              <a:t> User Accounts</a:t>
            </a:r>
          </a:p>
          <a:p>
            <a:pPr lvl="2"/>
            <a:r>
              <a:rPr lang="en-US" dirty="0">
                <a:hlinkClick r:id="rId8"/>
              </a:rPr>
              <a:t>Assign Roles in Azure Portal</a:t>
            </a:r>
            <a:endParaRPr lang="en-US" dirty="0"/>
          </a:p>
          <a:p>
            <a:r>
              <a:rPr lang="en-US" dirty="0"/>
              <a:t>Identity Providers</a:t>
            </a:r>
          </a:p>
          <a:p>
            <a:pPr lvl="2"/>
            <a:r>
              <a:rPr lang="en-US" dirty="0">
                <a:hlinkClick r:id="rId9"/>
              </a:rPr>
              <a:t>Identity Provider Options</a:t>
            </a:r>
            <a:r>
              <a:rPr lang="en-US" dirty="0"/>
              <a:t> </a:t>
            </a:r>
          </a:p>
          <a:p>
            <a:pPr lvl="2"/>
            <a:endParaRPr lang="en-US" dirty="0"/>
          </a:p>
        </p:txBody>
      </p:sp>
      <p:pic>
        <p:nvPicPr>
          <p:cNvPr id="1026" name="Picture 2">
            <a:extLst>
              <a:ext uri="{FF2B5EF4-FFF2-40B4-BE49-F238E27FC236}">
                <a16:creationId xmlns:a16="http://schemas.microsoft.com/office/drawing/2014/main" id="{CCDC4A9B-ED59-4518-9D39-60860243C17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27837" y="1535445"/>
            <a:ext cx="4543424" cy="280001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693F1CCC-354A-4E61-BC8C-CA33171CAA9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36953" y="4012866"/>
            <a:ext cx="4695824" cy="159740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6316BA26-7D26-472D-932B-031E8B7AB9F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19224" y="5859462"/>
            <a:ext cx="9952037" cy="65931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F6205BEA-11C8-4B73-B6FB-4DF353BEEFE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14585" y="1462039"/>
            <a:ext cx="4569025" cy="422301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0AF921C5-D7E0-4A9B-A2B4-2C48E00E1F9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53326" y="1625600"/>
            <a:ext cx="4779451" cy="48434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hlinkClick r:id="rId15" tooltip="Manage partner access with Azure AD B2B"/>
            <a:extLst>
              <a:ext uri="{FF2B5EF4-FFF2-40B4-BE49-F238E27FC236}">
                <a16:creationId xmlns:a16="http://schemas.microsoft.com/office/drawing/2014/main" id="{D3C7D78A-2DD3-4275-84DC-FA98E3F400BB}"/>
              </a:ext>
            </a:extLst>
          </p:cNvPr>
          <p:cNvPicPr>
            <a:picLocks noChangeAspect="1"/>
          </p:cNvPicPr>
          <p:nvPr/>
        </p:nvPicPr>
        <p:blipFill>
          <a:blip r:embed="rId16">
            <a:extLst>
              <a:ext uri="{837473B0-CC2E-450A-ABE3-18F120FF3D39}">
                <a1611:picAttrSrcUrl xmlns:a1611="http://schemas.microsoft.com/office/drawing/2016/11/main" r:id="rId17"/>
              </a:ext>
            </a:extLst>
          </a:blip>
          <a:stretch>
            <a:fillRect/>
          </a:stretch>
        </p:blipFill>
        <p:spPr>
          <a:xfrm>
            <a:off x="11323637" y="449262"/>
            <a:ext cx="666636" cy="666636"/>
          </a:xfrm>
          <a:prstGeom prst="rect">
            <a:avLst/>
          </a:prstGeom>
        </p:spPr>
      </p:pic>
    </p:spTree>
    <p:extLst>
      <p:ext uri="{BB962C8B-B14F-4D97-AF65-F5344CB8AC3E}">
        <p14:creationId xmlns:p14="http://schemas.microsoft.com/office/powerpoint/2010/main" val="37072051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9" presetClass="emph" presetSubtype="0" nodeType="withEffect">
                                  <p:stCondLst>
                                    <p:cond delay="0"/>
                                  </p:stCondLst>
                                  <p:childTnLst>
                                    <p:set>
                                      <p:cBhvr>
                                        <p:cTn id="9" dur="indefinite"/>
                                        <p:tgtEl>
                                          <p:spTgt spid="6">
                                            <p:txEl>
                                              <p:pRg st="1" end="1"/>
                                            </p:txEl>
                                          </p:spTgt>
                                        </p:tgtEl>
                                        <p:attrNameLst>
                                          <p:attrName>style.opacity</p:attrName>
                                        </p:attrNameLst>
                                      </p:cBhvr>
                                      <p:to>
                                        <p:strVal val="0.5"/>
                                      </p:to>
                                    </p:set>
                                    <p:animEffect filter="image" prLst="opacity: 0.5">
                                      <p:cBhvr rctx="IE">
                                        <p:cTn id="10" dur="indefinite"/>
                                        <p:tgtEl>
                                          <p:spTgt spid="6">
                                            <p:txEl>
                                              <p:pRg st="1" end="1"/>
                                            </p:txEl>
                                          </p:spTgt>
                                        </p:tgtEl>
                                      </p:cBhvr>
                                    </p:animEffect>
                                  </p:childTnLst>
                                </p:cTn>
                              </p:par>
                              <p:par>
                                <p:cTn id="11" presetID="9" presetClass="emph" presetSubtype="0" nodeType="withEffect">
                                  <p:stCondLst>
                                    <p:cond delay="0"/>
                                  </p:stCondLst>
                                  <p:childTnLst>
                                    <p:set>
                                      <p:cBhvr>
                                        <p:cTn id="12" dur="indefinite"/>
                                        <p:tgtEl>
                                          <p:spTgt spid="6">
                                            <p:txEl>
                                              <p:pRg st="0" end="0"/>
                                            </p:txEl>
                                          </p:spTgt>
                                        </p:tgtEl>
                                        <p:attrNameLst>
                                          <p:attrName>style.opacity</p:attrName>
                                        </p:attrNameLst>
                                      </p:cBhvr>
                                      <p:to>
                                        <p:strVal val="0.5"/>
                                      </p:to>
                                    </p:set>
                                    <p:animEffect filter="image" prLst="opacity: 0.5">
                                      <p:cBhvr rctx="IE">
                                        <p:cTn id="13" dur="indefinite"/>
                                        <p:tgtEl>
                                          <p:spTgt spid="6">
                                            <p:txEl>
                                              <p:pRg st="0" end="0"/>
                                            </p:txEl>
                                          </p:spTgt>
                                        </p:tgtEl>
                                      </p:cBhvr>
                                    </p:animEffect>
                                  </p:childTnLst>
                                </p:cTn>
                              </p:par>
                              <p:par>
                                <p:cTn id="14" presetID="10" presetClass="exit" presetSubtype="0" fill="hold" nodeType="withEffect">
                                  <p:stCondLst>
                                    <p:cond delay="0"/>
                                  </p:stCondLst>
                                  <p:childTnLst>
                                    <p:animEffect transition="out" filter="fade">
                                      <p:cBhvr>
                                        <p:cTn id="15" dur="500"/>
                                        <p:tgtEl>
                                          <p:spTgt spid="1026"/>
                                        </p:tgtEl>
                                      </p:cBhvr>
                                    </p:animEffect>
                                    <p:set>
                                      <p:cBhvr>
                                        <p:cTn id="16" dur="1" fill="hold">
                                          <p:stCondLst>
                                            <p:cond delay="499"/>
                                          </p:stCondLst>
                                        </p:cTn>
                                        <p:tgtEl>
                                          <p:spTgt spid="1026"/>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2050"/>
                                        </p:tgtEl>
                                      </p:cBhvr>
                                    </p:animEffect>
                                    <p:set>
                                      <p:cBhvr>
                                        <p:cTn id="19" dur="1" fill="hold">
                                          <p:stCondLst>
                                            <p:cond delay="499"/>
                                          </p:stCondLst>
                                        </p:cTn>
                                        <p:tgtEl>
                                          <p:spTgt spid="2050"/>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3074"/>
                                        </p:tgtEl>
                                      </p:cBhvr>
                                    </p:animEffect>
                                    <p:set>
                                      <p:cBhvr>
                                        <p:cTn id="22" dur="1" fill="hold">
                                          <p:stCondLst>
                                            <p:cond delay="499"/>
                                          </p:stCondLst>
                                        </p:cTn>
                                        <p:tgtEl>
                                          <p:spTgt spid="3074"/>
                                        </p:tgtEl>
                                        <p:attrNameLst>
                                          <p:attrName>style.visibility</p:attrName>
                                        </p:attrNameLst>
                                      </p:cBhvr>
                                      <p:to>
                                        <p:strVal val="hidden"/>
                                      </p:to>
                                    </p:se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50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left)">
                                      <p:cBhvr>
                                        <p:cTn id="31" dur="500"/>
                                        <p:tgtEl>
                                          <p:spTgt spid="6">
                                            <p:txEl>
                                              <p:pRg st="4" end="4"/>
                                            </p:txEl>
                                          </p:spTgt>
                                        </p:tgtEl>
                                      </p:cBhvr>
                                    </p:animEffect>
                                  </p:childTnLst>
                                </p:cTn>
                              </p:par>
                              <p:par>
                                <p:cTn id="32" presetID="9" presetClass="emph" presetSubtype="0" nodeType="withEffect">
                                  <p:stCondLst>
                                    <p:cond delay="0"/>
                                  </p:stCondLst>
                                  <p:childTnLst>
                                    <p:set>
                                      <p:cBhvr>
                                        <p:cTn id="33" dur="indefinite"/>
                                        <p:tgtEl>
                                          <p:spTgt spid="6">
                                            <p:txEl>
                                              <p:pRg st="2" end="2"/>
                                            </p:txEl>
                                          </p:spTgt>
                                        </p:tgtEl>
                                        <p:attrNameLst>
                                          <p:attrName>style.opacity</p:attrName>
                                        </p:attrNameLst>
                                      </p:cBhvr>
                                      <p:to>
                                        <p:strVal val="0.5"/>
                                      </p:to>
                                    </p:set>
                                    <p:animEffect filter="image" prLst="opacity: 0.5">
                                      <p:cBhvr rctx="IE">
                                        <p:cTn id="34" dur="indefinite"/>
                                        <p:tgtEl>
                                          <p:spTgt spid="6">
                                            <p:txEl>
                                              <p:pRg st="2" end="2"/>
                                            </p:txEl>
                                          </p:spTgt>
                                        </p:tgtEl>
                                      </p:cBhvr>
                                    </p:animEffect>
                                  </p:childTnLst>
                                </p:cTn>
                              </p:par>
                              <p:par>
                                <p:cTn id="35" presetID="9" presetClass="emph" presetSubtype="0" nodeType="withEffect">
                                  <p:stCondLst>
                                    <p:cond delay="0"/>
                                  </p:stCondLst>
                                  <p:childTnLst>
                                    <p:set>
                                      <p:cBhvr>
                                        <p:cTn id="36" dur="indefinite"/>
                                        <p:tgtEl>
                                          <p:spTgt spid="6">
                                            <p:txEl>
                                              <p:pRg st="3" end="3"/>
                                            </p:txEl>
                                          </p:spTgt>
                                        </p:tgtEl>
                                        <p:attrNameLst>
                                          <p:attrName>style.opacity</p:attrName>
                                        </p:attrNameLst>
                                      </p:cBhvr>
                                      <p:to>
                                        <p:strVal val="0.5"/>
                                      </p:to>
                                    </p:set>
                                    <p:animEffect filter="image" prLst="opacity: 0.5">
                                      <p:cBhvr rctx="IE">
                                        <p:cTn id="37" dur="indefinite"/>
                                        <p:tgtEl>
                                          <p:spTgt spid="6">
                                            <p:txEl>
                                              <p:pRg st="3" end="3"/>
                                            </p:txEl>
                                          </p:spTgt>
                                        </p:tgtEl>
                                      </p:cBhvr>
                                    </p:animEffect>
                                  </p:childTnLst>
                                </p:cTn>
                              </p:par>
                            </p:childTnLst>
                          </p:cTn>
                        </p:par>
                        <p:par>
                          <p:cTn id="38" fill="hold">
                            <p:stCondLst>
                              <p:cond delay="500"/>
                            </p:stCondLst>
                            <p:childTnLst>
                              <p:par>
                                <p:cTn id="39" presetID="22" presetClass="entr" presetSubtype="8" fill="hold" nodeType="afterEffect">
                                  <p:stCondLst>
                                    <p:cond delay="0"/>
                                  </p:stCondLst>
                                  <p:childTnLst>
                                    <p:set>
                                      <p:cBhvr>
                                        <p:cTn id="40" dur="1" fill="hold">
                                          <p:stCondLst>
                                            <p:cond delay="0"/>
                                          </p:stCondLst>
                                        </p:cTn>
                                        <p:tgtEl>
                                          <p:spTgt spid="6">
                                            <p:txEl>
                                              <p:pRg st="5" end="5"/>
                                            </p:txEl>
                                          </p:spTgt>
                                        </p:tgtEl>
                                        <p:attrNameLst>
                                          <p:attrName>style.visibility</p:attrName>
                                        </p:attrNameLst>
                                      </p:cBhvr>
                                      <p:to>
                                        <p:strVal val="visible"/>
                                      </p:to>
                                    </p:set>
                                    <p:animEffect transition="in" filter="wipe(left)">
                                      <p:cBhvr>
                                        <p:cTn id="41" dur="500"/>
                                        <p:tgtEl>
                                          <p:spTgt spid="6">
                                            <p:txEl>
                                              <p:pRg st="5" end="5"/>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4098"/>
                                        </p:tgtEl>
                                        <p:attrNameLst>
                                          <p:attrName>style.visibility</p:attrName>
                                        </p:attrNameLst>
                                      </p:cBhvr>
                                      <p:to>
                                        <p:strVal val="visible"/>
                                      </p:to>
                                    </p:set>
                                    <p:animEffect transition="in" filter="fade">
                                      <p:cBhvr>
                                        <p:cTn id="45" dur="500"/>
                                        <p:tgtEl>
                                          <p:spTgt spid="409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Effect transition="in" filter="wipe(left)">
                                      <p:cBhvr>
                                        <p:cTn id="50" dur="500"/>
                                        <p:tgtEl>
                                          <p:spTgt spid="6">
                                            <p:txEl>
                                              <p:pRg st="6" end="6"/>
                                            </p:txEl>
                                          </p:spTgt>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6">
                                            <p:txEl>
                                              <p:pRg st="7" end="7"/>
                                            </p:txEl>
                                          </p:spTgt>
                                        </p:tgtEl>
                                        <p:attrNameLst>
                                          <p:attrName>style.visibility</p:attrName>
                                        </p:attrNameLst>
                                      </p:cBhvr>
                                      <p:to>
                                        <p:strVal val="visible"/>
                                      </p:to>
                                    </p:set>
                                    <p:animEffect transition="in" filter="wipe(left)">
                                      <p:cBhvr>
                                        <p:cTn id="54" dur="500"/>
                                        <p:tgtEl>
                                          <p:spTgt spid="6">
                                            <p:txEl>
                                              <p:pRg st="7" end="7"/>
                                            </p:txEl>
                                          </p:spTgt>
                                        </p:tgtEl>
                                      </p:cBhvr>
                                    </p:animEffect>
                                  </p:childTnLst>
                                </p:cTn>
                              </p:par>
                              <p:par>
                                <p:cTn id="55" presetID="9" presetClass="emph" presetSubtype="0" nodeType="withEffect">
                                  <p:stCondLst>
                                    <p:cond delay="0"/>
                                  </p:stCondLst>
                                  <p:childTnLst>
                                    <p:set>
                                      <p:cBhvr>
                                        <p:cTn id="56" dur="indefinite"/>
                                        <p:tgtEl>
                                          <p:spTgt spid="6">
                                            <p:txEl>
                                              <p:pRg st="4" end="4"/>
                                            </p:txEl>
                                          </p:spTgt>
                                        </p:tgtEl>
                                        <p:attrNameLst>
                                          <p:attrName>style.opacity</p:attrName>
                                        </p:attrNameLst>
                                      </p:cBhvr>
                                      <p:to>
                                        <p:strVal val="0.5"/>
                                      </p:to>
                                    </p:set>
                                    <p:animEffect filter="image" prLst="opacity: 0.5">
                                      <p:cBhvr rctx="IE">
                                        <p:cTn id="57" dur="indefinite"/>
                                        <p:tgtEl>
                                          <p:spTgt spid="6">
                                            <p:txEl>
                                              <p:pRg st="4" end="4"/>
                                            </p:txEl>
                                          </p:spTgt>
                                        </p:tgtEl>
                                      </p:cBhvr>
                                    </p:animEffect>
                                  </p:childTnLst>
                                </p:cTn>
                              </p:par>
                              <p:par>
                                <p:cTn id="58" presetID="9" presetClass="emph" presetSubtype="0" nodeType="withEffect">
                                  <p:stCondLst>
                                    <p:cond delay="0"/>
                                  </p:stCondLst>
                                  <p:childTnLst>
                                    <p:set>
                                      <p:cBhvr>
                                        <p:cTn id="59" dur="indefinite"/>
                                        <p:tgtEl>
                                          <p:spTgt spid="6">
                                            <p:txEl>
                                              <p:pRg st="5" end="5"/>
                                            </p:txEl>
                                          </p:spTgt>
                                        </p:tgtEl>
                                        <p:attrNameLst>
                                          <p:attrName>style.opacity</p:attrName>
                                        </p:attrNameLst>
                                      </p:cBhvr>
                                      <p:to>
                                        <p:strVal val="0.5"/>
                                      </p:to>
                                    </p:set>
                                    <p:animEffect filter="image" prLst="opacity: 0.5">
                                      <p:cBhvr rctx="IE">
                                        <p:cTn id="60" dur="indefinite"/>
                                        <p:tgtEl>
                                          <p:spTgt spid="6">
                                            <p:txEl>
                                              <p:pRg st="5" end="5"/>
                                            </p:txEl>
                                          </p:spTgt>
                                        </p:tgtEl>
                                      </p:cBhvr>
                                    </p:animEffect>
                                  </p:childTnLst>
                                </p:cTn>
                              </p:par>
                              <p:par>
                                <p:cTn id="61" presetID="10" presetClass="exit" presetSubtype="0" fill="hold" nodeType="withEffect">
                                  <p:stCondLst>
                                    <p:cond delay="0"/>
                                  </p:stCondLst>
                                  <p:childTnLst>
                                    <p:animEffect transition="out" filter="fade">
                                      <p:cBhvr>
                                        <p:cTn id="62" dur="500"/>
                                        <p:tgtEl>
                                          <p:spTgt spid="4098"/>
                                        </p:tgtEl>
                                      </p:cBhvr>
                                    </p:animEffect>
                                    <p:set>
                                      <p:cBhvr>
                                        <p:cTn id="63" dur="1" fill="hold">
                                          <p:stCondLst>
                                            <p:cond delay="499"/>
                                          </p:stCondLst>
                                        </p:cTn>
                                        <p:tgtEl>
                                          <p:spTgt spid="4098"/>
                                        </p:tgtEl>
                                        <p:attrNameLst>
                                          <p:attrName>style.visibility</p:attrName>
                                        </p:attrNameLst>
                                      </p:cBhvr>
                                      <p:to>
                                        <p:strVal val="hidden"/>
                                      </p:to>
                                    </p:set>
                                  </p:childTnLst>
                                </p:cTn>
                              </p:par>
                            </p:childTnLst>
                          </p:cTn>
                        </p:par>
                        <p:par>
                          <p:cTn id="64" fill="hold">
                            <p:stCondLst>
                              <p:cond delay="1000"/>
                            </p:stCondLst>
                            <p:childTnLst>
                              <p:par>
                                <p:cTn id="65" presetID="10" presetClass="entr" presetSubtype="0" fill="hold" nodeType="afterEffect">
                                  <p:stCondLst>
                                    <p:cond delay="0"/>
                                  </p:stCondLst>
                                  <p:childTnLst>
                                    <p:set>
                                      <p:cBhvr>
                                        <p:cTn id="66" dur="1" fill="hold">
                                          <p:stCondLst>
                                            <p:cond delay="0"/>
                                          </p:stCondLst>
                                        </p:cTn>
                                        <p:tgtEl>
                                          <p:spTgt spid="5122"/>
                                        </p:tgtEl>
                                        <p:attrNameLst>
                                          <p:attrName>style.visibility</p:attrName>
                                        </p:attrNameLst>
                                      </p:cBhvr>
                                      <p:to>
                                        <p:strVal val="visible"/>
                                      </p:to>
                                    </p:set>
                                    <p:animEffect transition="in" filter="fade">
                                      <p:cBhvr>
                                        <p:cTn id="6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68668E1E-1E0C-4B53-909F-AF76187228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8637" y="1525387"/>
            <a:ext cx="6391706" cy="4229099"/>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6"/>
          <p:cNvSpPr>
            <a:spLocks noGrp="1"/>
          </p:cNvSpPr>
          <p:nvPr>
            <p:ph type="title"/>
          </p:nvPr>
        </p:nvSpPr>
        <p:spPr/>
        <p:txBody>
          <a:bodyPr/>
          <a:lstStyle/>
          <a:p>
            <a:r>
              <a:rPr lang="en-US" dirty="0"/>
              <a:t>Implement and manage hybrid identity</a:t>
            </a:r>
          </a:p>
        </p:txBody>
      </p:sp>
      <p:sp>
        <p:nvSpPr>
          <p:cNvPr id="6" name="Text Placeholder 5"/>
          <p:cNvSpPr>
            <a:spLocks noGrp="1"/>
          </p:cNvSpPr>
          <p:nvPr>
            <p:ph type="body" sz="quarter" idx="10"/>
          </p:nvPr>
        </p:nvSpPr>
        <p:spPr>
          <a:xfrm>
            <a:off x="274638" y="1212850"/>
            <a:ext cx="11887200" cy="5761577"/>
          </a:xfrm>
        </p:spPr>
        <p:txBody>
          <a:bodyPr/>
          <a:lstStyle/>
          <a:p>
            <a:r>
              <a:rPr lang="en-US" dirty="0"/>
              <a:t>Azure AD Connect</a:t>
            </a:r>
          </a:p>
          <a:p>
            <a:pPr lvl="2"/>
            <a:r>
              <a:rPr lang="en-US" dirty="0">
                <a:hlinkClick r:id="rId4"/>
              </a:rPr>
              <a:t>Implement</a:t>
            </a:r>
            <a:r>
              <a:rPr lang="en-US" dirty="0"/>
              <a:t>,  </a:t>
            </a:r>
            <a:r>
              <a:rPr lang="en-US" dirty="0">
                <a:hlinkClick r:id="rId5"/>
              </a:rPr>
              <a:t>Express</a:t>
            </a:r>
            <a:r>
              <a:rPr lang="en-US" dirty="0"/>
              <a:t> or </a:t>
            </a:r>
            <a:r>
              <a:rPr lang="en-US" dirty="0">
                <a:hlinkClick r:id="rId6"/>
              </a:rPr>
              <a:t>Custom</a:t>
            </a:r>
            <a:endParaRPr lang="en-US" dirty="0"/>
          </a:p>
          <a:p>
            <a:pPr lvl="2"/>
            <a:r>
              <a:rPr lang="en-US" dirty="0">
                <a:hlinkClick r:id="rId7"/>
              </a:rPr>
              <a:t>Device</a:t>
            </a:r>
            <a:r>
              <a:rPr lang="en-US" dirty="0"/>
              <a:t> &amp; </a:t>
            </a:r>
            <a:r>
              <a:rPr lang="en-US" dirty="0">
                <a:hlinkClick r:id="rId8"/>
              </a:rPr>
              <a:t>Group</a:t>
            </a:r>
            <a:r>
              <a:rPr lang="en-US" dirty="0"/>
              <a:t> Writeback</a:t>
            </a:r>
          </a:p>
          <a:p>
            <a:pPr lvl="2"/>
            <a:r>
              <a:rPr lang="en-US" dirty="0">
                <a:hlinkClick r:id="rId9"/>
              </a:rPr>
              <a:t>Prevent Accidental Deletes</a:t>
            </a:r>
            <a:endParaRPr lang="en-US" dirty="0"/>
          </a:p>
          <a:p>
            <a:r>
              <a:rPr lang="en-US" dirty="0"/>
              <a:t>Password Hash Sync</a:t>
            </a:r>
          </a:p>
          <a:p>
            <a:pPr lvl="2"/>
            <a:r>
              <a:rPr lang="en-US" dirty="0">
                <a:hlinkClick r:id="rId10"/>
              </a:rPr>
              <a:t>Implement it</a:t>
            </a:r>
            <a:endParaRPr lang="en-US" dirty="0"/>
          </a:p>
          <a:p>
            <a:pPr lvl="2"/>
            <a:r>
              <a:rPr lang="en-US" dirty="0">
                <a:hlinkClick r:id="rId11"/>
              </a:rPr>
              <a:t>Selective PHS</a:t>
            </a:r>
            <a:endParaRPr lang="en-US" dirty="0"/>
          </a:p>
          <a:p>
            <a:r>
              <a:rPr lang="en-US" dirty="0"/>
              <a:t>Pass-Through AuthN</a:t>
            </a:r>
          </a:p>
          <a:p>
            <a:pPr lvl="2"/>
            <a:r>
              <a:rPr lang="en-US" dirty="0">
                <a:hlinkClick r:id="rId12"/>
              </a:rPr>
              <a:t>Deploy PTA</a:t>
            </a:r>
            <a:r>
              <a:rPr lang="en-US" dirty="0"/>
              <a:t> + </a:t>
            </a:r>
            <a:r>
              <a:rPr lang="en-US" dirty="0">
                <a:hlinkClick r:id="rId13"/>
              </a:rPr>
              <a:t>FAQ</a:t>
            </a:r>
            <a:endParaRPr lang="en-US" dirty="0"/>
          </a:p>
          <a:p>
            <a:r>
              <a:rPr lang="en-US" dirty="0"/>
              <a:t>Seamless Single Sign-On</a:t>
            </a:r>
          </a:p>
          <a:p>
            <a:pPr lvl="2"/>
            <a:r>
              <a:rPr lang="en-US" dirty="0">
                <a:hlinkClick r:id="rId14"/>
              </a:rPr>
              <a:t>Deploy SSSO</a:t>
            </a:r>
            <a:r>
              <a:rPr lang="en-US" dirty="0"/>
              <a:t> + </a:t>
            </a:r>
            <a:r>
              <a:rPr lang="en-US" dirty="0">
                <a:hlinkClick r:id="rId15"/>
              </a:rPr>
              <a:t>Deep Dive</a:t>
            </a:r>
            <a:endParaRPr lang="en-US" dirty="0"/>
          </a:p>
          <a:p>
            <a:pPr lvl="2"/>
            <a:endParaRPr lang="en-US" dirty="0"/>
          </a:p>
        </p:txBody>
      </p:sp>
      <p:pic>
        <p:nvPicPr>
          <p:cNvPr id="3" name="Picture 2">
            <a:extLst>
              <a:ext uri="{FF2B5EF4-FFF2-40B4-BE49-F238E27FC236}">
                <a16:creationId xmlns:a16="http://schemas.microsoft.com/office/drawing/2014/main" id="{BF5E0DE9-CCBA-416B-A3AF-84F366F99ADD}"/>
              </a:ext>
            </a:extLst>
          </p:cNvPr>
          <p:cNvPicPr>
            <a:picLocks noChangeAspect="1"/>
          </p:cNvPicPr>
          <p:nvPr/>
        </p:nvPicPr>
        <p:blipFill>
          <a:blip r:embed="rId16"/>
          <a:stretch>
            <a:fillRect/>
          </a:stretch>
        </p:blipFill>
        <p:spPr>
          <a:xfrm>
            <a:off x="4389437" y="3670499"/>
            <a:ext cx="7448933" cy="3111660"/>
          </a:xfrm>
          <a:prstGeom prst="rect">
            <a:avLst/>
          </a:prstGeom>
        </p:spPr>
      </p:pic>
      <p:pic>
        <p:nvPicPr>
          <p:cNvPr id="7170" name="Picture 2">
            <a:extLst>
              <a:ext uri="{FF2B5EF4-FFF2-40B4-BE49-F238E27FC236}">
                <a16:creationId xmlns:a16="http://schemas.microsoft.com/office/drawing/2014/main" id="{FB8852E6-3DB9-4846-958D-23C61A51A3A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837237" y="2049462"/>
            <a:ext cx="6714935" cy="388394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A4722668-595C-4CB1-B1AC-9CC74ED14E4D}"/>
              </a:ext>
            </a:extLst>
          </p:cNvPr>
          <p:cNvSpPr/>
          <p:nvPr/>
        </p:nvSpPr>
        <p:spPr bwMode="auto">
          <a:xfrm>
            <a:off x="7361237" y="4640262"/>
            <a:ext cx="2209800" cy="381000"/>
          </a:xfrm>
          <a:prstGeom prst="ellipse">
            <a:avLst/>
          </a:prstGeom>
          <a:noFill/>
          <a:ln w="381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extBox 8">
            <a:extLst>
              <a:ext uri="{FF2B5EF4-FFF2-40B4-BE49-F238E27FC236}">
                <a16:creationId xmlns:a16="http://schemas.microsoft.com/office/drawing/2014/main" id="{30DADA51-D565-43EB-8BD6-C719B9768D52}"/>
              </a:ext>
            </a:extLst>
          </p:cNvPr>
          <p:cNvSpPr txBox="1"/>
          <p:nvPr/>
        </p:nvSpPr>
        <p:spPr>
          <a:xfrm>
            <a:off x="7561397" y="5164522"/>
            <a:ext cx="4707457" cy="338554"/>
          </a:xfrm>
          <a:prstGeom prst="rect">
            <a:avLst/>
          </a:prstGeom>
          <a:solidFill>
            <a:schemeClr val="accent5">
              <a:lumMod val="20000"/>
              <a:lumOff val="80000"/>
            </a:schemeClr>
          </a:solidFill>
          <a:effectLst>
            <a:outerShdw blurRad="50800" dist="38100" dir="8100000" algn="tr" rotWithShape="0">
              <a:prstClr val="black">
                <a:alpha val="40000"/>
              </a:prstClr>
            </a:outerShdw>
          </a:effectLst>
        </p:spPr>
        <p:txBody>
          <a:bodyPr wrap="square">
            <a:spAutoFit/>
          </a:bodyPr>
          <a:lstStyle/>
          <a:p>
            <a:r>
              <a:rPr lang="en-US" sz="1600" b="0" i="0" dirty="0">
                <a:solidFill>
                  <a:srgbClr val="171717"/>
                </a:solidFill>
                <a:effectLst/>
                <a:latin typeface="Segoe UI" panose="020B0502040204020203" pitchFamily="34" charset="0"/>
              </a:rPr>
              <a:t>https://autologon.microsoftazuread-sso.com </a:t>
            </a:r>
            <a:endParaRPr lang="en-US" sz="1600" dirty="0"/>
          </a:p>
        </p:txBody>
      </p:sp>
      <p:pic>
        <p:nvPicPr>
          <p:cNvPr id="4" name="Picture 3" descr="Logo&#10;&#10;Description automatically generated">
            <a:hlinkClick r:id="rId18" tooltip="Identity Architecture: Azure AD Connect "/>
            <a:extLst>
              <a:ext uri="{FF2B5EF4-FFF2-40B4-BE49-F238E27FC236}">
                <a16:creationId xmlns:a16="http://schemas.microsoft.com/office/drawing/2014/main" id="{A39DE376-EF22-4991-ADF4-0DFC00FBEE2A}"/>
              </a:ext>
            </a:extLst>
          </p:cNvPr>
          <p:cNvPicPr>
            <a:picLocks noChangeAspect="1"/>
          </p:cNvPicPr>
          <p:nvPr/>
        </p:nvPicPr>
        <p:blipFill>
          <a:blip r:embed="rId19">
            <a:extLst>
              <a:ext uri="{837473B0-CC2E-450A-ABE3-18F120FF3D39}">
                <a1611:picAttrSrcUrl xmlns:a1611="http://schemas.microsoft.com/office/drawing/2016/11/main" r:id="rId20"/>
              </a:ext>
            </a:extLst>
          </a:blip>
          <a:stretch>
            <a:fillRect/>
          </a:stretch>
        </p:blipFill>
        <p:spPr>
          <a:xfrm>
            <a:off x="11323637" y="449262"/>
            <a:ext cx="666636" cy="666636"/>
          </a:xfrm>
          <a:prstGeom prst="rect">
            <a:avLst/>
          </a:prstGeom>
        </p:spPr>
      </p:pic>
    </p:spTree>
    <p:extLst>
      <p:ext uri="{BB962C8B-B14F-4D97-AF65-F5344CB8AC3E}">
        <p14:creationId xmlns:p14="http://schemas.microsoft.com/office/powerpoint/2010/main" val="4375242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wipe(left)">
                                      <p:cBhvr>
                                        <p:cTn id="7" dur="500"/>
                                        <p:tgtEl>
                                          <p:spTgt spid="6">
                                            <p:txEl>
                                              <p:pRg st="4" end="4"/>
                                            </p:txEl>
                                          </p:spTgt>
                                        </p:tgtEl>
                                      </p:cBhvr>
                                    </p:animEffect>
                                  </p:childTnLst>
                                </p:cTn>
                              </p:par>
                              <p:par>
                                <p:cTn id="8" presetID="9" presetClass="emph" presetSubtype="0" nodeType="withEffect">
                                  <p:stCondLst>
                                    <p:cond delay="0"/>
                                  </p:stCondLst>
                                  <p:childTnLst>
                                    <p:set>
                                      <p:cBhvr>
                                        <p:cTn id="9" dur="indefinite"/>
                                        <p:tgtEl>
                                          <p:spTgt spid="6">
                                            <p:txEl>
                                              <p:pRg st="0" end="0"/>
                                            </p:txEl>
                                          </p:spTgt>
                                        </p:tgtEl>
                                        <p:attrNameLst>
                                          <p:attrName>style.opacity</p:attrName>
                                        </p:attrNameLst>
                                      </p:cBhvr>
                                      <p:to>
                                        <p:strVal val="0.5"/>
                                      </p:to>
                                    </p:set>
                                    <p:animEffect filter="image" prLst="opacity: 0.5">
                                      <p:cBhvr rctx="IE">
                                        <p:cTn id="10" dur="indefinite"/>
                                        <p:tgtEl>
                                          <p:spTgt spid="6">
                                            <p:txEl>
                                              <p:pRg st="0" end="0"/>
                                            </p:txEl>
                                          </p:spTgt>
                                        </p:tgtEl>
                                      </p:cBhvr>
                                    </p:animEffect>
                                  </p:childTnLst>
                                </p:cTn>
                              </p:par>
                              <p:par>
                                <p:cTn id="11" presetID="9" presetClass="emph" presetSubtype="0" nodeType="withEffect">
                                  <p:stCondLst>
                                    <p:cond delay="0"/>
                                  </p:stCondLst>
                                  <p:childTnLst>
                                    <p:set>
                                      <p:cBhvr>
                                        <p:cTn id="12" dur="indefinite"/>
                                        <p:tgtEl>
                                          <p:spTgt spid="6">
                                            <p:txEl>
                                              <p:pRg st="1" end="1"/>
                                            </p:txEl>
                                          </p:spTgt>
                                        </p:tgtEl>
                                        <p:attrNameLst>
                                          <p:attrName>style.opacity</p:attrName>
                                        </p:attrNameLst>
                                      </p:cBhvr>
                                      <p:to>
                                        <p:strVal val="0.5"/>
                                      </p:to>
                                    </p:set>
                                    <p:animEffect filter="image" prLst="opacity: 0.5">
                                      <p:cBhvr rctx="IE">
                                        <p:cTn id="13" dur="indefinite"/>
                                        <p:tgtEl>
                                          <p:spTgt spid="6">
                                            <p:txEl>
                                              <p:pRg st="1" end="1"/>
                                            </p:txEl>
                                          </p:spTgt>
                                        </p:tgtEl>
                                      </p:cBhvr>
                                    </p:animEffect>
                                  </p:childTnLst>
                                </p:cTn>
                              </p:par>
                              <p:par>
                                <p:cTn id="14" presetID="9" presetClass="emph" presetSubtype="0" nodeType="withEffect">
                                  <p:stCondLst>
                                    <p:cond delay="0"/>
                                  </p:stCondLst>
                                  <p:childTnLst>
                                    <p:set>
                                      <p:cBhvr>
                                        <p:cTn id="15" dur="indefinite"/>
                                        <p:tgtEl>
                                          <p:spTgt spid="6">
                                            <p:txEl>
                                              <p:pRg st="2" end="2"/>
                                            </p:txEl>
                                          </p:spTgt>
                                        </p:tgtEl>
                                        <p:attrNameLst>
                                          <p:attrName>style.opacity</p:attrName>
                                        </p:attrNameLst>
                                      </p:cBhvr>
                                      <p:to>
                                        <p:strVal val="0.5"/>
                                      </p:to>
                                    </p:set>
                                    <p:animEffect filter="image" prLst="opacity: 0.5">
                                      <p:cBhvr rctx="IE">
                                        <p:cTn id="16" dur="indefinite"/>
                                        <p:tgtEl>
                                          <p:spTgt spid="6">
                                            <p:txEl>
                                              <p:pRg st="2" end="2"/>
                                            </p:txEl>
                                          </p:spTgt>
                                        </p:tgtEl>
                                      </p:cBhvr>
                                    </p:animEffect>
                                  </p:childTnLst>
                                </p:cTn>
                              </p:par>
                              <p:par>
                                <p:cTn id="17" presetID="9" presetClass="emph" presetSubtype="0" nodeType="withEffect">
                                  <p:stCondLst>
                                    <p:cond delay="0"/>
                                  </p:stCondLst>
                                  <p:childTnLst>
                                    <p:set>
                                      <p:cBhvr>
                                        <p:cTn id="18" dur="indefinite"/>
                                        <p:tgtEl>
                                          <p:spTgt spid="6">
                                            <p:txEl>
                                              <p:pRg st="3" end="3"/>
                                            </p:txEl>
                                          </p:spTgt>
                                        </p:tgtEl>
                                        <p:attrNameLst>
                                          <p:attrName>style.opacity</p:attrName>
                                        </p:attrNameLst>
                                      </p:cBhvr>
                                      <p:to>
                                        <p:strVal val="0.5"/>
                                      </p:to>
                                    </p:set>
                                    <p:animEffect filter="image" prLst="opacity: 0.5">
                                      <p:cBhvr rctx="IE">
                                        <p:cTn id="19" dur="indefinite"/>
                                        <p:tgtEl>
                                          <p:spTgt spid="6">
                                            <p:txEl>
                                              <p:pRg st="3" end="3"/>
                                            </p:txEl>
                                          </p:spTgt>
                                        </p:tgtEl>
                                      </p:cBhvr>
                                    </p:animEffect>
                                  </p:childTnLst>
                                </p:cTn>
                              </p:par>
                              <p:par>
                                <p:cTn id="20" presetID="10" presetClass="exit" presetSubtype="0" fill="hold" nodeType="withEffect">
                                  <p:stCondLst>
                                    <p:cond delay="0"/>
                                  </p:stCondLst>
                                  <p:childTnLst>
                                    <p:animEffect transition="out" filter="fade">
                                      <p:cBhvr>
                                        <p:cTn id="21" dur="500"/>
                                        <p:tgtEl>
                                          <p:spTgt spid="6146"/>
                                        </p:tgtEl>
                                      </p:cBhvr>
                                    </p:animEffect>
                                    <p:set>
                                      <p:cBhvr>
                                        <p:cTn id="22" dur="1" fill="hold">
                                          <p:stCondLst>
                                            <p:cond delay="499"/>
                                          </p:stCondLst>
                                        </p:cTn>
                                        <p:tgtEl>
                                          <p:spTgt spid="6146"/>
                                        </p:tgtEl>
                                        <p:attrNameLst>
                                          <p:attrName>style.visibility</p:attrName>
                                        </p:attrNameLst>
                                      </p:cBhvr>
                                      <p:to>
                                        <p:strVal val="hidden"/>
                                      </p:to>
                                    </p:se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animEffect transition="in" filter="wipe(left)">
                                      <p:cBhvr>
                                        <p:cTn id="26" dur="500"/>
                                        <p:tgtEl>
                                          <p:spTgt spid="6">
                                            <p:txEl>
                                              <p:pRg st="5" end="5"/>
                                            </p:txEl>
                                          </p:spTgt>
                                        </p:tgtEl>
                                      </p:cBhvr>
                                    </p:animEffect>
                                  </p:childTnLst>
                                </p:cTn>
                              </p:par>
                            </p:childTnLst>
                          </p:cTn>
                        </p:par>
                        <p:par>
                          <p:cTn id="27" fill="hold">
                            <p:stCondLst>
                              <p:cond delay="1000"/>
                            </p:stCondLst>
                            <p:childTnLst>
                              <p:par>
                                <p:cTn id="28" presetID="22" presetClass="entr" presetSubtype="8" fill="hold" nodeType="after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wipe(left)">
                                      <p:cBhvr>
                                        <p:cTn id="30" dur="500"/>
                                        <p:tgtEl>
                                          <p:spTgt spid="6">
                                            <p:txEl>
                                              <p:pRg st="6" end="6"/>
                                            </p:txEl>
                                          </p:spTgt>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6">
                                            <p:txEl>
                                              <p:pRg st="7" end="7"/>
                                            </p:txEl>
                                          </p:spTgt>
                                        </p:tgtEl>
                                        <p:attrNameLst>
                                          <p:attrName>style.visibility</p:attrName>
                                        </p:attrNameLst>
                                      </p:cBhvr>
                                      <p:to>
                                        <p:strVal val="visible"/>
                                      </p:to>
                                    </p:set>
                                    <p:animEffect transition="in" filter="wipe(left)">
                                      <p:cBhvr>
                                        <p:cTn id="39" dur="500"/>
                                        <p:tgtEl>
                                          <p:spTgt spid="6">
                                            <p:txEl>
                                              <p:pRg st="7" end="7"/>
                                            </p:txEl>
                                          </p:spTgt>
                                        </p:tgtEl>
                                      </p:cBhvr>
                                    </p:animEffect>
                                  </p:childTnLst>
                                </p:cTn>
                              </p:par>
                              <p:par>
                                <p:cTn id="40" presetID="9" presetClass="emph" presetSubtype="0" nodeType="withEffect">
                                  <p:stCondLst>
                                    <p:cond delay="0"/>
                                  </p:stCondLst>
                                  <p:childTnLst>
                                    <p:set>
                                      <p:cBhvr>
                                        <p:cTn id="41" dur="indefinite"/>
                                        <p:tgtEl>
                                          <p:spTgt spid="6">
                                            <p:txEl>
                                              <p:pRg st="4" end="4"/>
                                            </p:txEl>
                                          </p:spTgt>
                                        </p:tgtEl>
                                        <p:attrNameLst>
                                          <p:attrName>style.opacity</p:attrName>
                                        </p:attrNameLst>
                                      </p:cBhvr>
                                      <p:to>
                                        <p:strVal val="0.5"/>
                                      </p:to>
                                    </p:set>
                                    <p:animEffect filter="image" prLst="opacity: 0.5">
                                      <p:cBhvr rctx="IE">
                                        <p:cTn id="42" dur="indefinite"/>
                                        <p:tgtEl>
                                          <p:spTgt spid="6">
                                            <p:txEl>
                                              <p:pRg st="4" end="4"/>
                                            </p:txEl>
                                          </p:spTgt>
                                        </p:tgtEl>
                                      </p:cBhvr>
                                    </p:animEffect>
                                  </p:childTnLst>
                                </p:cTn>
                              </p:par>
                              <p:par>
                                <p:cTn id="43" presetID="9" presetClass="emph" presetSubtype="0" nodeType="withEffect">
                                  <p:stCondLst>
                                    <p:cond delay="0"/>
                                  </p:stCondLst>
                                  <p:childTnLst>
                                    <p:set>
                                      <p:cBhvr>
                                        <p:cTn id="44" dur="indefinite"/>
                                        <p:tgtEl>
                                          <p:spTgt spid="6">
                                            <p:txEl>
                                              <p:pRg st="5" end="5"/>
                                            </p:txEl>
                                          </p:spTgt>
                                        </p:tgtEl>
                                        <p:attrNameLst>
                                          <p:attrName>style.opacity</p:attrName>
                                        </p:attrNameLst>
                                      </p:cBhvr>
                                      <p:to>
                                        <p:strVal val="0.5"/>
                                      </p:to>
                                    </p:set>
                                    <p:animEffect filter="image" prLst="opacity: 0.5">
                                      <p:cBhvr rctx="IE">
                                        <p:cTn id="45" dur="indefinite"/>
                                        <p:tgtEl>
                                          <p:spTgt spid="6">
                                            <p:txEl>
                                              <p:pRg st="5" end="5"/>
                                            </p:txEl>
                                          </p:spTgt>
                                        </p:tgtEl>
                                      </p:cBhvr>
                                    </p:animEffect>
                                  </p:childTnLst>
                                </p:cTn>
                              </p:par>
                              <p:par>
                                <p:cTn id="46" presetID="9" presetClass="emph" presetSubtype="0" nodeType="withEffect">
                                  <p:stCondLst>
                                    <p:cond delay="0"/>
                                  </p:stCondLst>
                                  <p:childTnLst>
                                    <p:set>
                                      <p:cBhvr>
                                        <p:cTn id="47" dur="indefinite"/>
                                        <p:tgtEl>
                                          <p:spTgt spid="6">
                                            <p:txEl>
                                              <p:pRg st="6" end="6"/>
                                            </p:txEl>
                                          </p:spTgt>
                                        </p:tgtEl>
                                        <p:attrNameLst>
                                          <p:attrName>style.opacity</p:attrName>
                                        </p:attrNameLst>
                                      </p:cBhvr>
                                      <p:to>
                                        <p:strVal val="0.5"/>
                                      </p:to>
                                    </p:set>
                                    <p:animEffect filter="image" prLst="opacity: 0.5">
                                      <p:cBhvr rctx="IE">
                                        <p:cTn id="48" dur="indefinite"/>
                                        <p:tgtEl>
                                          <p:spTgt spid="6">
                                            <p:txEl>
                                              <p:pRg st="6" end="6"/>
                                            </p:txEl>
                                          </p:spTgt>
                                        </p:tgtEl>
                                      </p:cBhvr>
                                    </p:animEffect>
                                  </p:childTnLst>
                                </p:cTn>
                              </p:par>
                              <p:par>
                                <p:cTn id="49" presetID="10" presetClass="exit" presetSubtype="0" fill="hold" nodeType="withEffect">
                                  <p:stCondLst>
                                    <p:cond delay="0"/>
                                  </p:stCondLst>
                                  <p:childTnLst>
                                    <p:animEffect transition="out" filter="fade">
                                      <p:cBhvr>
                                        <p:cTn id="50" dur="500"/>
                                        <p:tgtEl>
                                          <p:spTgt spid="3"/>
                                        </p:tgtEl>
                                      </p:cBhvr>
                                    </p:animEffect>
                                    <p:set>
                                      <p:cBhvr>
                                        <p:cTn id="51" dur="1" fill="hold">
                                          <p:stCondLst>
                                            <p:cond delay="499"/>
                                          </p:stCondLst>
                                        </p:cTn>
                                        <p:tgtEl>
                                          <p:spTgt spid="3"/>
                                        </p:tgtEl>
                                        <p:attrNameLst>
                                          <p:attrName>style.visibility</p:attrName>
                                        </p:attrNameLst>
                                      </p:cBhvr>
                                      <p:to>
                                        <p:strVal val="hidden"/>
                                      </p:to>
                                    </p:set>
                                  </p:childTnLst>
                                </p:cTn>
                              </p:par>
                            </p:childTnLst>
                          </p:cTn>
                        </p:par>
                        <p:par>
                          <p:cTn id="52" fill="hold">
                            <p:stCondLst>
                              <p:cond delay="500"/>
                            </p:stCondLst>
                            <p:childTnLst>
                              <p:par>
                                <p:cTn id="53" presetID="22" presetClass="entr" presetSubtype="8" fill="hold" nodeType="after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Effect transition="in" filter="wipe(left)">
                                      <p:cBhvr>
                                        <p:cTn id="55" dur="500"/>
                                        <p:tgtEl>
                                          <p:spTgt spid="6">
                                            <p:txEl>
                                              <p:pRg st="8" end="8"/>
                                            </p:txEl>
                                          </p:spTgt>
                                        </p:tgtEl>
                                      </p:cBhvr>
                                    </p:animEffect>
                                  </p:childTnLst>
                                </p:cTn>
                              </p:par>
                            </p:childTnLst>
                          </p:cTn>
                        </p:par>
                        <p:par>
                          <p:cTn id="56" fill="hold">
                            <p:stCondLst>
                              <p:cond delay="1000"/>
                            </p:stCondLst>
                            <p:childTnLst>
                              <p:par>
                                <p:cTn id="57" presetID="10" presetClass="entr" presetSubtype="0" fill="hold" nodeType="afterEffect">
                                  <p:stCondLst>
                                    <p:cond delay="0"/>
                                  </p:stCondLst>
                                  <p:childTnLst>
                                    <p:set>
                                      <p:cBhvr>
                                        <p:cTn id="58" dur="1" fill="hold">
                                          <p:stCondLst>
                                            <p:cond delay="0"/>
                                          </p:stCondLst>
                                        </p:cTn>
                                        <p:tgtEl>
                                          <p:spTgt spid="7170"/>
                                        </p:tgtEl>
                                        <p:attrNameLst>
                                          <p:attrName>style.visibility</p:attrName>
                                        </p:attrNameLst>
                                      </p:cBhvr>
                                      <p:to>
                                        <p:strVal val="visible"/>
                                      </p:to>
                                    </p:set>
                                    <p:animEffect transition="in" filter="fade">
                                      <p:cBhvr>
                                        <p:cTn id="59" dur="500"/>
                                        <p:tgtEl>
                                          <p:spTgt spid="717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6">
                                            <p:txEl>
                                              <p:pRg st="9" end="9"/>
                                            </p:txEl>
                                          </p:spTgt>
                                        </p:tgtEl>
                                        <p:attrNameLst>
                                          <p:attrName>style.visibility</p:attrName>
                                        </p:attrNameLst>
                                      </p:cBhvr>
                                      <p:to>
                                        <p:strVal val="visible"/>
                                      </p:to>
                                    </p:set>
                                    <p:animEffect transition="in" filter="wipe(left)">
                                      <p:cBhvr>
                                        <p:cTn id="64" dur="500"/>
                                        <p:tgtEl>
                                          <p:spTgt spid="6">
                                            <p:txEl>
                                              <p:pRg st="9" end="9"/>
                                            </p:txEl>
                                          </p:spTgt>
                                        </p:tgtEl>
                                      </p:cBhvr>
                                    </p:animEffect>
                                  </p:childTnLst>
                                </p:cTn>
                              </p:par>
                              <p:par>
                                <p:cTn id="65" presetID="9" presetClass="emph" presetSubtype="0" nodeType="withEffect">
                                  <p:stCondLst>
                                    <p:cond delay="0"/>
                                  </p:stCondLst>
                                  <p:childTnLst>
                                    <p:set>
                                      <p:cBhvr>
                                        <p:cTn id="66" dur="indefinite"/>
                                        <p:tgtEl>
                                          <p:spTgt spid="6">
                                            <p:txEl>
                                              <p:pRg st="7" end="7"/>
                                            </p:txEl>
                                          </p:spTgt>
                                        </p:tgtEl>
                                        <p:attrNameLst>
                                          <p:attrName>style.opacity</p:attrName>
                                        </p:attrNameLst>
                                      </p:cBhvr>
                                      <p:to>
                                        <p:strVal val="0.5"/>
                                      </p:to>
                                    </p:set>
                                    <p:animEffect filter="image" prLst="opacity: 0.5">
                                      <p:cBhvr rctx="IE">
                                        <p:cTn id="67" dur="indefinite"/>
                                        <p:tgtEl>
                                          <p:spTgt spid="6">
                                            <p:txEl>
                                              <p:pRg st="7" end="7"/>
                                            </p:txEl>
                                          </p:spTgt>
                                        </p:tgtEl>
                                      </p:cBhvr>
                                    </p:animEffect>
                                  </p:childTnLst>
                                </p:cTn>
                              </p:par>
                              <p:par>
                                <p:cTn id="68" presetID="9" presetClass="emph" presetSubtype="0" nodeType="withEffect">
                                  <p:stCondLst>
                                    <p:cond delay="0"/>
                                  </p:stCondLst>
                                  <p:childTnLst>
                                    <p:set>
                                      <p:cBhvr>
                                        <p:cTn id="69" dur="indefinite"/>
                                        <p:tgtEl>
                                          <p:spTgt spid="6">
                                            <p:txEl>
                                              <p:pRg st="8" end="8"/>
                                            </p:txEl>
                                          </p:spTgt>
                                        </p:tgtEl>
                                        <p:attrNameLst>
                                          <p:attrName>style.opacity</p:attrName>
                                        </p:attrNameLst>
                                      </p:cBhvr>
                                      <p:to>
                                        <p:strVal val="0.5"/>
                                      </p:to>
                                    </p:set>
                                    <p:animEffect filter="image" prLst="opacity: 0.5">
                                      <p:cBhvr rctx="IE">
                                        <p:cTn id="70" dur="indefinite"/>
                                        <p:tgtEl>
                                          <p:spTgt spid="6">
                                            <p:txEl>
                                              <p:pRg st="8" end="8"/>
                                            </p:txEl>
                                          </p:spTgt>
                                        </p:tgtEl>
                                      </p:cBhvr>
                                    </p:animEffect>
                                  </p:childTnLst>
                                </p:cTn>
                              </p:par>
                            </p:childTnLst>
                          </p:cTn>
                        </p:par>
                        <p:par>
                          <p:cTn id="71" fill="hold">
                            <p:stCondLst>
                              <p:cond delay="500"/>
                            </p:stCondLst>
                            <p:childTnLst>
                              <p:par>
                                <p:cTn id="72" presetID="22" presetClass="entr" presetSubtype="8" fill="hold" nodeType="afterEffect">
                                  <p:stCondLst>
                                    <p:cond delay="0"/>
                                  </p:stCondLst>
                                  <p:childTnLst>
                                    <p:set>
                                      <p:cBhvr>
                                        <p:cTn id="73" dur="1" fill="hold">
                                          <p:stCondLst>
                                            <p:cond delay="0"/>
                                          </p:stCondLst>
                                        </p:cTn>
                                        <p:tgtEl>
                                          <p:spTgt spid="6">
                                            <p:txEl>
                                              <p:pRg st="10" end="10"/>
                                            </p:txEl>
                                          </p:spTgt>
                                        </p:tgtEl>
                                        <p:attrNameLst>
                                          <p:attrName>style.visibility</p:attrName>
                                        </p:attrNameLst>
                                      </p:cBhvr>
                                      <p:to>
                                        <p:strVal val="visible"/>
                                      </p:to>
                                    </p:set>
                                    <p:animEffect transition="in" filter="wipe(left)">
                                      <p:cBhvr>
                                        <p:cTn id="74" dur="500"/>
                                        <p:tgtEl>
                                          <p:spTgt spid="6">
                                            <p:txEl>
                                              <p:pRg st="10" end="10"/>
                                            </p:txEl>
                                          </p:spTgt>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left)">
                                      <p:cBhvr>
                                        <p:cTn id="78" dur="500"/>
                                        <p:tgtEl>
                                          <p:spTgt spid="2"/>
                                        </p:tgtEl>
                                      </p:cBhvr>
                                    </p:animEffect>
                                  </p:childTnLst>
                                </p:cTn>
                              </p:par>
                            </p:childTnLst>
                          </p:cTn>
                        </p:par>
                        <p:par>
                          <p:cTn id="79" fill="hold">
                            <p:stCondLst>
                              <p:cond delay="1500"/>
                            </p:stCondLst>
                            <p:childTnLst>
                              <p:par>
                                <p:cTn id="80" presetID="22" presetClass="entr" presetSubtype="8" fill="hold" grpId="0" nodeType="after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left)">
                                      <p:cBhvr>
                                        <p:cTn id="8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Implement and manage hybrid identity</a:t>
            </a:r>
          </a:p>
        </p:txBody>
      </p:sp>
      <p:sp>
        <p:nvSpPr>
          <p:cNvPr id="6" name="Text Placeholder 5"/>
          <p:cNvSpPr>
            <a:spLocks noGrp="1"/>
          </p:cNvSpPr>
          <p:nvPr>
            <p:ph type="body" sz="quarter" idx="10"/>
          </p:nvPr>
        </p:nvSpPr>
        <p:spPr>
          <a:xfrm>
            <a:off x="274638" y="1212850"/>
            <a:ext cx="11887200" cy="4339650"/>
          </a:xfrm>
        </p:spPr>
        <p:txBody>
          <a:bodyPr/>
          <a:lstStyle/>
          <a:p>
            <a:r>
              <a:rPr lang="en-US" dirty="0"/>
              <a:t>Federation</a:t>
            </a:r>
          </a:p>
          <a:p>
            <a:pPr lvl="2"/>
            <a:r>
              <a:rPr lang="en-US" dirty="0">
                <a:hlinkClick r:id="rId3"/>
              </a:rPr>
              <a:t>Manage with Azure AD Connect</a:t>
            </a:r>
            <a:endParaRPr lang="en-US" dirty="0"/>
          </a:p>
          <a:p>
            <a:r>
              <a:rPr lang="en-US" dirty="0"/>
              <a:t>Azure AD Connect Health</a:t>
            </a:r>
          </a:p>
          <a:p>
            <a:pPr lvl="2"/>
            <a:r>
              <a:rPr lang="en-US" dirty="0">
                <a:hlinkClick r:id="rId4"/>
              </a:rPr>
              <a:t>Operations</a:t>
            </a:r>
            <a:endParaRPr lang="en-US" dirty="0"/>
          </a:p>
          <a:p>
            <a:pPr lvl="2"/>
            <a:r>
              <a:rPr lang="en-US" dirty="0">
                <a:hlinkClick r:id="rId5"/>
              </a:rPr>
              <a:t>AD FS</a:t>
            </a:r>
            <a:r>
              <a:rPr lang="en-US" dirty="0"/>
              <a:t>, </a:t>
            </a:r>
            <a:r>
              <a:rPr lang="en-US" dirty="0">
                <a:hlinkClick r:id="rId6"/>
              </a:rPr>
              <a:t>Sync</a:t>
            </a:r>
            <a:r>
              <a:rPr lang="en-US" dirty="0"/>
              <a:t>, </a:t>
            </a:r>
            <a:r>
              <a:rPr lang="en-US" dirty="0">
                <a:hlinkClick r:id="rId7"/>
              </a:rPr>
              <a:t>AD DS</a:t>
            </a:r>
            <a:r>
              <a:rPr lang="en-US" dirty="0"/>
              <a:t>, </a:t>
            </a:r>
          </a:p>
          <a:p>
            <a:pPr lvl="2"/>
            <a:endParaRPr lang="en-US" dirty="0"/>
          </a:p>
          <a:p>
            <a:r>
              <a:rPr lang="en-US" dirty="0"/>
              <a:t>Troubleshoot Synchronization</a:t>
            </a:r>
          </a:p>
          <a:p>
            <a:pPr lvl="2"/>
            <a:r>
              <a:rPr lang="en-US" dirty="0">
                <a:hlinkClick r:id="rId8"/>
              </a:rPr>
              <a:t>Errors</a:t>
            </a:r>
            <a:endParaRPr lang="en-US" dirty="0"/>
          </a:p>
          <a:p>
            <a:pPr lvl="2"/>
            <a:endParaRPr lang="en-US" dirty="0"/>
          </a:p>
        </p:txBody>
      </p:sp>
      <p:pic>
        <p:nvPicPr>
          <p:cNvPr id="9218" name="Picture 2">
            <a:extLst>
              <a:ext uri="{FF2B5EF4-FFF2-40B4-BE49-F238E27FC236}">
                <a16:creationId xmlns:a16="http://schemas.microsoft.com/office/drawing/2014/main" id="{5F80E972-25DD-4552-9E53-559D717B23C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0895" y="1287462"/>
            <a:ext cx="6909158" cy="5029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7172806-6455-41D8-8E52-EA60B96A1CBA}"/>
              </a:ext>
            </a:extLst>
          </p:cNvPr>
          <p:cNvPicPr>
            <a:picLocks noChangeAspect="1"/>
          </p:cNvPicPr>
          <p:nvPr/>
        </p:nvPicPr>
        <p:blipFill>
          <a:blip r:embed="rId10"/>
          <a:stretch>
            <a:fillRect/>
          </a:stretch>
        </p:blipFill>
        <p:spPr>
          <a:xfrm>
            <a:off x="6551902" y="3851159"/>
            <a:ext cx="5871254" cy="2694104"/>
          </a:xfrm>
          <a:prstGeom prst="rect">
            <a:avLst/>
          </a:prstGeom>
        </p:spPr>
      </p:pic>
      <p:pic>
        <p:nvPicPr>
          <p:cNvPr id="4" name="Picture 3" descr="Logo&#10;&#10;Description automatically generated">
            <a:hlinkClick r:id="rId11" tooltip="How to get started with hybrid identity in Azure Active Directory"/>
            <a:extLst>
              <a:ext uri="{FF2B5EF4-FFF2-40B4-BE49-F238E27FC236}">
                <a16:creationId xmlns:a16="http://schemas.microsoft.com/office/drawing/2014/main" id="{AC42118E-C77F-45D2-897A-E6680E8B0574}"/>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11323637" y="449262"/>
            <a:ext cx="666636" cy="666636"/>
          </a:xfrm>
          <a:prstGeom prst="rect">
            <a:avLst/>
          </a:prstGeom>
        </p:spPr>
      </p:pic>
    </p:spTree>
    <p:extLst>
      <p:ext uri="{BB962C8B-B14F-4D97-AF65-F5344CB8AC3E}">
        <p14:creationId xmlns:p14="http://schemas.microsoft.com/office/powerpoint/2010/main" val="13338993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9" presetClass="emph" presetSubtype="0" nodeType="withEffect">
                                  <p:stCondLst>
                                    <p:cond delay="0"/>
                                  </p:stCondLst>
                                  <p:childTnLst>
                                    <p:set>
                                      <p:cBhvr>
                                        <p:cTn id="9" dur="indefinite"/>
                                        <p:tgtEl>
                                          <p:spTgt spid="6">
                                            <p:txEl>
                                              <p:pRg st="1" end="1"/>
                                            </p:txEl>
                                          </p:spTgt>
                                        </p:tgtEl>
                                        <p:attrNameLst>
                                          <p:attrName>style.opacity</p:attrName>
                                        </p:attrNameLst>
                                      </p:cBhvr>
                                      <p:to>
                                        <p:strVal val="0.5"/>
                                      </p:to>
                                    </p:set>
                                    <p:animEffect filter="image" prLst="opacity: 0.5">
                                      <p:cBhvr rctx="IE">
                                        <p:cTn id="10" dur="indefinite"/>
                                        <p:tgtEl>
                                          <p:spTgt spid="6">
                                            <p:txEl>
                                              <p:pRg st="1" end="1"/>
                                            </p:txEl>
                                          </p:spTgt>
                                        </p:tgtEl>
                                      </p:cBhvr>
                                    </p:animEffect>
                                  </p:childTnLst>
                                </p:cTn>
                              </p:par>
                              <p:par>
                                <p:cTn id="11" presetID="9" presetClass="emph" presetSubtype="0" nodeType="withEffect">
                                  <p:stCondLst>
                                    <p:cond delay="0"/>
                                  </p:stCondLst>
                                  <p:childTnLst>
                                    <p:set>
                                      <p:cBhvr>
                                        <p:cTn id="12" dur="indefinite"/>
                                        <p:tgtEl>
                                          <p:spTgt spid="6">
                                            <p:txEl>
                                              <p:pRg st="0" end="0"/>
                                            </p:txEl>
                                          </p:spTgt>
                                        </p:tgtEl>
                                        <p:attrNameLst>
                                          <p:attrName>style.opacity</p:attrName>
                                        </p:attrNameLst>
                                      </p:cBhvr>
                                      <p:to>
                                        <p:strVal val="0.5"/>
                                      </p:to>
                                    </p:set>
                                    <p:animEffect filter="image" prLst="opacity: 0.5">
                                      <p:cBhvr rctx="IE">
                                        <p:cTn id="13" dur="indefinite"/>
                                        <p:tgtEl>
                                          <p:spTgt spid="6">
                                            <p:txEl>
                                              <p:pRg st="0" end="0"/>
                                            </p:txEl>
                                          </p:spTgt>
                                        </p:tgtEl>
                                      </p:cBhvr>
                                    </p:animEffect>
                                  </p:childTnLst>
                                </p:cTn>
                              </p:par>
                              <p:par>
                                <p:cTn id="14" presetID="10" presetClass="exit" presetSubtype="0" fill="hold" nodeType="withEffect">
                                  <p:stCondLst>
                                    <p:cond delay="0"/>
                                  </p:stCondLst>
                                  <p:childTnLst>
                                    <p:animEffect transition="out" filter="fade">
                                      <p:cBhvr>
                                        <p:cTn id="15" dur="500"/>
                                        <p:tgtEl>
                                          <p:spTgt spid="9218"/>
                                        </p:tgtEl>
                                      </p:cBhvr>
                                    </p:animEffect>
                                    <p:set>
                                      <p:cBhvr>
                                        <p:cTn id="16" dur="1" fill="hold">
                                          <p:stCondLst>
                                            <p:cond delay="499"/>
                                          </p:stCondLst>
                                        </p:cTn>
                                        <p:tgtEl>
                                          <p:spTgt spid="9218"/>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wipe(left)">
                                      <p:cBhvr>
                                        <p:cTn id="27" dur="500"/>
                                        <p:tgtEl>
                                          <p:spTgt spid="6">
                                            <p:txEl>
                                              <p:pRg st="6" end="6"/>
                                            </p:txEl>
                                          </p:spTgt>
                                        </p:tgtEl>
                                      </p:cBhvr>
                                    </p:animEffect>
                                  </p:childTnLst>
                                </p:cTn>
                              </p:par>
                              <p:par>
                                <p:cTn id="28" presetID="9" presetClass="emph" presetSubtype="0" nodeType="withEffect">
                                  <p:stCondLst>
                                    <p:cond delay="0"/>
                                  </p:stCondLst>
                                  <p:childTnLst>
                                    <p:set>
                                      <p:cBhvr>
                                        <p:cTn id="29" dur="indefinite"/>
                                        <p:tgtEl>
                                          <p:spTgt spid="6">
                                            <p:txEl>
                                              <p:pRg st="2" end="2"/>
                                            </p:txEl>
                                          </p:spTgt>
                                        </p:tgtEl>
                                        <p:attrNameLst>
                                          <p:attrName>style.opacity</p:attrName>
                                        </p:attrNameLst>
                                      </p:cBhvr>
                                      <p:to>
                                        <p:strVal val="0.5"/>
                                      </p:to>
                                    </p:set>
                                    <p:animEffect filter="image" prLst="opacity: 0.5">
                                      <p:cBhvr rctx="IE">
                                        <p:cTn id="30" dur="indefinite"/>
                                        <p:tgtEl>
                                          <p:spTgt spid="6">
                                            <p:txEl>
                                              <p:pRg st="2" end="2"/>
                                            </p:txEl>
                                          </p:spTgt>
                                        </p:tgtEl>
                                      </p:cBhvr>
                                    </p:animEffect>
                                  </p:childTnLst>
                                </p:cTn>
                              </p:par>
                              <p:par>
                                <p:cTn id="31" presetID="9" presetClass="emph" presetSubtype="0" nodeType="withEffect">
                                  <p:stCondLst>
                                    <p:cond delay="0"/>
                                  </p:stCondLst>
                                  <p:childTnLst>
                                    <p:set>
                                      <p:cBhvr>
                                        <p:cTn id="32" dur="indefinite"/>
                                        <p:tgtEl>
                                          <p:spTgt spid="6">
                                            <p:txEl>
                                              <p:pRg st="3" end="3"/>
                                            </p:txEl>
                                          </p:spTgt>
                                        </p:tgtEl>
                                        <p:attrNameLst>
                                          <p:attrName>style.opacity</p:attrName>
                                        </p:attrNameLst>
                                      </p:cBhvr>
                                      <p:to>
                                        <p:strVal val="0.5"/>
                                      </p:to>
                                    </p:set>
                                    <p:animEffect filter="image" prLst="opacity: 0.5">
                                      <p:cBhvr rctx="IE">
                                        <p:cTn id="33" dur="indefinite"/>
                                        <p:tgtEl>
                                          <p:spTgt spid="6">
                                            <p:txEl>
                                              <p:pRg st="3" end="3"/>
                                            </p:txEl>
                                          </p:spTgt>
                                        </p:tgtEl>
                                      </p:cBhvr>
                                    </p:animEffect>
                                  </p:childTnLst>
                                </p:cTn>
                              </p:par>
                              <p:par>
                                <p:cTn id="34" presetID="9" presetClass="emph" presetSubtype="0" nodeType="withEffect">
                                  <p:stCondLst>
                                    <p:cond delay="0"/>
                                  </p:stCondLst>
                                  <p:childTnLst>
                                    <p:set>
                                      <p:cBhvr>
                                        <p:cTn id="35" dur="indefinite"/>
                                        <p:tgtEl>
                                          <p:spTgt spid="6">
                                            <p:txEl>
                                              <p:pRg st="4" end="4"/>
                                            </p:txEl>
                                          </p:spTgt>
                                        </p:tgtEl>
                                        <p:attrNameLst>
                                          <p:attrName>style.opacity</p:attrName>
                                        </p:attrNameLst>
                                      </p:cBhvr>
                                      <p:to>
                                        <p:strVal val="0.5"/>
                                      </p:to>
                                    </p:set>
                                    <p:animEffect filter="image" prLst="opacity: 0.5">
                                      <p:cBhvr rctx="IE">
                                        <p:cTn id="36" dur="indefinite"/>
                                        <p:tgtEl>
                                          <p:spTgt spid="6">
                                            <p:txEl>
                                              <p:pRg st="4" end="4"/>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6">
                                            <p:txEl>
                                              <p:pRg st="7" end="7"/>
                                            </p:txEl>
                                          </p:spTgt>
                                        </p:tgtEl>
                                        <p:attrNameLst>
                                          <p:attrName>style.visibility</p:attrName>
                                        </p:attrNameLst>
                                      </p:cBhvr>
                                      <p:to>
                                        <p:strVal val="visible"/>
                                      </p:to>
                                    </p:set>
                                    <p:animEffect transition="in" filter="wipe(left)">
                                      <p:cBhvr>
                                        <p:cTn id="39" dur="500"/>
                                        <p:tgtEl>
                                          <p:spTgt spid="6">
                                            <p:txEl>
                                              <p:pRg st="7" end="7"/>
                                            </p:txEl>
                                          </p:spTgt>
                                        </p:tgtEl>
                                      </p:cBhvr>
                                    </p:animEffec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363" y="2201863"/>
            <a:ext cx="12695238" cy="3470094"/>
          </a:xfrm>
        </p:spPr>
        <p:txBody>
          <a:bodyPr/>
          <a:lstStyle/>
          <a:p>
            <a:r>
              <a:rPr lang="en-US" sz="6600" dirty="0"/>
              <a:t>Implement an Authentication and Access Management solution </a:t>
            </a:r>
            <a:br>
              <a:rPr lang="en-US" sz="6600" dirty="0"/>
            </a:br>
            <a:r>
              <a:rPr lang="en-US" sz="6600" dirty="0"/>
              <a:t>25-30% </a:t>
            </a:r>
          </a:p>
        </p:txBody>
      </p:sp>
    </p:spTree>
    <p:extLst>
      <p:ext uri="{BB962C8B-B14F-4D97-AF65-F5344CB8AC3E}">
        <p14:creationId xmlns:p14="http://schemas.microsoft.com/office/powerpoint/2010/main" val="15174980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Plan and implement Azure MFA </a:t>
            </a:r>
          </a:p>
        </p:txBody>
      </p:sp>
      <p:sp>
        <p:nvSpPr>
          <p:cNvPr id="6" name="Text Placeholder 5"/>
          <p:cNvSpPr>
            <a:spLocks noGrp="1"/>
          </p:cNvSpPr>
          <p:nvPr>
            <p:ph type="body" sz="quarter" idx="10"/>
          </p:nvPr>
        </p:nvSpPr>
        <p:spPr>
          <a:xfrm>
            <a:off x="274638" y="1212850"/>
            <a:ext cx="5410199" cy="5022914"/>
          </a:xfrm>
        </p:spPr>
        <p:txBody>
          <a:bodyPr/>
          <a:lstStyle/>
          <a:p>
            <a:r>
              <a:rPr lang="en-US" dirty="0"/>
              <a:t>Azure MFA deployment </a:t>
            </a:r>
            <a:r>
              <a:rPr lang="en-US" sz="2000" dirty="0"/>
              <a:t>(excluding MFA Server)</a:t>
            </a:r>
          </a:p>
          <a:p>
            <a:pPr lvl="2"/>
            <a:r>
              <a:rPr lang="en-US" dirty="0">
                <a:hlinkClick r:id="rId3"/>
              </a:rPr>
              <a:t>Plan MFA Deployment</a:t>
            </a:r>
            <a:endParaRPr lang="en-US" dirty="0"/>
          </a:p>
          <a:p>
            <a:r>
              <a:rPr lang="en-US" dirty="0"/>
              <a:t>Azure MFA settings</a:t>
            </a:r>
          </a:p>
          <a:p>
            <a:pPr lvl="2"/>
            <a:r>
              <a:rPr lang="en-US" dirty="0">
                <a:hlinkClick r:id="rId4"/>
              </a:rPr>
              <a:t>Enable Azure MFA</a:t>
            </a:r>
            <a:endParaRPr lang="en-US" dirty="0"/>
          </a:p>
          <a:p>
            <a:r>
              <a:rPr lang="en-US" dirty="0"/>
              <a:t>Manage Settings</a:t>
            </a:r>
          </a:p>
          <a:p>
            <a:pPr lvl="2"/>
            <a:r>
              <a:rPr lang="en-US" dirty="0">
                <a:hlinkClick r:id="rId5"/>
              </a:rPr>
              <a:t>Writeback</a:t>
            </a:r>
            <a:endParaRPr lang="en-US" dirty="0"/>
          </a:p>
          <a:p>
            <a:pPr lvl="2"/>
            <a:r>
              <a:rPr lang="en-US" dirty="0">
                <a:hlinkClick r:id="rId6"/>
              </a:rPr>
              <a:t>Banned passwords</a:t>
            </a:r>
            <a:endParaRPr lang="en-US" dirty="0"/>
          </a:p>
          <a:p>
            <a:pPr lvl="2"/>
            <a:r>
              <a:rPr lang="en-US" dirty="0">
                <a:hlinkClick r:id="rId7"/>
              </a:rPr>
              <a:t>Risk Detections</a:t>
            </a:r>
            <a:endParaRPr lang="en-US" dirty="0"/>
          </a:p>
          <a:p>
            <a:pPr lvl="2"/>
            <a:endParaRPr lang="en-US" dirty="0"/>
          </a:p>
          <a:p>
            <a:pPr lvl="2"/>
            <a:endParaRPr lang="en-US" dirty="0"/>
          </a:p>
        </p:txBody>
      </p:sp>
      <p:pic>
        <p:nvPicPr>
          <p:cNvPr id="1026" name="Picture 2">
            <a:extLst>
              <a:ext uri="{FF2B5EF4-FFF2-40B4-BE49-F238E27FC236}">
                <a16:creationId xmlns:a16="http://schemas.microsoft.com/office/drawing/2014/main" id="{F75B51ED-AD7D-4D1B-B130-16878F1ABE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13237" y="1973262"/>
            <a:ext cx="7944240" cy="421038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Overview diagram of how Conditional Access works to secure the sign-in process">
            <a:extLst>
              <a:ext uri="{FF2B5EF4-FFF2-40B4-BE49-F238E27FC236}">
                <a16:creationId xmlns:a16="http://schemas.microsoft.com/office/drawing/2014/main" id="{A8D32DCD-2DD4-45BE-9C03-E4DAB956709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1771" y="3192462"/>
            <a:ext cx="8692466" cy="350678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119F0D00-43D7-45E3-9306-73F5ACCDC92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84637" y="1966126"/>
            <a:ext cx="6134100" cy="43529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3E4E557-F9A8-4D95-BCE4-438B3C59D5A4}"/>
              </a:ext>
            </a:extLst>
          </p:cNvPr>
          <p:cNvPicPr>
            <a:picLocks noChangeAspect="1"/>
          </p:cNvPicPr>
          <p:nvPr/>
        </p:nvPicPr>
        <p:blipFill>
          <a:blip r:embed="rId11"/>
          <a:stretch>
            <a:fillRect/>
          </a:stretch>
        </p:blipFill>
        <p:spPr>
          <a:xfrm>
            <a:off x="7151687" y="1236995"/>
            <a:ext cx="2853710" cy="5324188"/>
          </a:xfrm>
          <a:prstGeom prst="rect">
            <a:avLst/>
          </a:prstGeom>
        </p:spPr>
      </p:pic>
      <p:pic>
        <p:nvPicPr>
          <p:cNvPr id="5122" name="Picture 2">
            <a:extLst>
              <a:ext uri="{FF2B5EF4-FFF2-40B4-BE49-F238E27FC236}">
                <a16:creationId xmlns:a16="http://schemas.microsoft.com/office/drawing/2014/main" id="{2765E22D-E75A-4E3B-87AF-49C3CAF90EC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77032" y="1472302"/>
            <a:ext cx="6447995" cy="53241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hlinkClick r:id="rId13" tooltip="How to upgrade your security with Azure Multi-Factor Authentication"/>
            <a:extLst>
              <a:ext uri="{FF2B5EF4-FFF2-40B4-BE49-F238E27FC236}">
                <a16:creationId xmlns:a16="http://schemas.microsoft.com/office/drawing/2014/main" id="{8BA53C2B-E501-40A4-B5A0-A27F3DD01B72}"/>
              </a:ext>
            </a:extLst>
          </p:cNvPr>
          <p:cNvPicPr>
            <a:picLocks noChangeAspect="1"/>
          </p:cNvPicPr>
          <p:nvPr/>
        </p:nvPicPr>
        <p:blipFill>
          <a:blip r:embed="rId14">
            <a:extLst>
              <a:ext uri="{837473B0-CC2E-450A-ABE3-18F120FF3D39}">
                <a1611:picAttrSrcUrl xmlns:a1611="http://schemas.microsoft.com/office/drawing/2016/11/main" r:id="rId15"/>
              </a:ext>
            </a:extLst>
          </a:blip>
          <a:stretch>
            <a:fillRect/>
          </a:stretch>
        </p:blipFill>
        <p:spPr>
          <a:xfrm>
            <a:off x="11323637" y="449262"/>
            <a:ext cx="666636" cy="666636"/>
          </a:xfrm>
          <a:prstGeom prst="rect">
            <a:avLst/>
          </a:prstGeom>
        </p:spPr>
      </p:pic>
    </p:spTree>
    <p:extLst>
      <p:ext uri="{BB962C8B-B14F-4D97-AF65-F5344CB8AC3E}">
        <p14:creationId xmlns:p14="http://schemas.microsoft.com/office/powerpoint/2010/main" val="394617338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left)">
                                      <p:cBhvr>
                                        <p:cTn id="7" dur="500"/>
                                        <p:tgtEl>
                                          <p:spTgt spid="6">
                                            <p:txEl>
                                              <p:pRg st="2" end="2"/>
                                            </p:txEl>
                                          </p:spTgt>
                                        </p:tgtEl>
                                      </p:cBhvr>
                                    </p:animEffect>
                                  </p:childTnLst>
                                </p:cTn>
                              </p:par>
                              <p:par>
                                <p:cTn id="8" presetID="9" presetClass="emph" presetSubtype="0" nodeType="withEffect">
                                  <p:stCondLst>
                                    <p:cond delay="0"/>
                                  </p:stCondLst>
                                  <p:childTnLst>
                                    <p:set>
                                      <p:cBhvr>
                                        <p:cTn id="9" dur="indefinite"/>
                                        <p:tgtEl>
                                          <p:spTgt spid="6">
                                            <p:txEl>
                                              <p:pRg st="0" end="0"/>
                                            </p:txEl>
                                          </p:spTgt>
                                        </p:tgtEl>
                                        <p:attrNameLst>
                                          <p:attrName>style.opacity</p:attrName>
                                        </p:attrNameLst>
                                      </p:cBhvr>
                                      <p:to>
                                        <p:strVal val="0.5"/>
                                      </p:to>
                                    </p:set>
                                    <p:animEffect filter="image" prLst="opacity: 0.5">
                                      <p:cBhvr rctx="IE">
                                        <p:cTn id="10" dur="indefinite"/>
                                        <p:tgtEl>
                                          <p:spTgt spid="6">
                                            <p:txEl>
                                              <p:pRg st="0" end="0"/>
                                            </p:txEl>
                                          </p:spTgt>
                                        </p:tgtEl>
                                      </p:cBhvr>
                                    </p:animEffect>
                                  </p:childTnLst>
                                </p:cTn>
                              </p:par>
                              <p:par>
                                <p:cTn id="11" presetID="9" presetClass="emph" presetSubtype="0" nodeType="withEffect">
                                  <p:stCondLst>
                                    <p:cond delay="0"/>
                                  </p:stCondLst>
                                  <p:childTnLst>
                                    <p:set>
                                      <p:cBhvr>
                                        <p:cTn id="12" dur="indefinite"/>
                                        <p:tgtEl>
                                          <p:spTgt spid="6">
                                            <p:txEl>
                                              <p:pRg st="1" end="1"/>
                                            </p:txEl>
                                          </p:spTgt>
                                        </p:tgtEl>
                                        <p:attrNameLst>
                                          <p:attrName>style.opacity</p:attrName>
                                        </p:attrNameLst>
                                      </p:cBhvr>
                                      <p:to>
                                        <p:strVal val="0.5"/>
                                      </p:to>
                                    </p:set>
                                    <p:animEffect filter="image" prLst="opacity: 0.5">
                                      <p:cBhvr rctx="IE">
                                        <p:cTn id="13" dur="indefinite"/>
                                        <p:tgtEl>
                                          <p:spTgt spid="6">
                                            <p:txEl>
                                              <p:pRg st="1" end="1"/>
                                            </p:txEl>
                                          </p:spTgt>
                                        </p:tgtEl>
                                      </p:cBhvr>
                                    </p:animEffect>
                                  </p:childTnLst>
                                </p:cTn>
                              </p:par>
                              <p:par>
                                <p:cTn id="14" presetID="10" presetClass="exit" presetSubtype="0" fill="hold" nodeType="withEffect">
                                  <p:stCondLst>
                                    <p:cond delay="0"/>
                                  </p:stCondLst>
                                  <p:childTnLst>
                                    <p:animEffect transition="out" filter="fade">
                                      <p:cBhvr>
                                        <p:cTn id="15" dur="500"/>
                                        <p:tgtEl>
                                          <p:spTgt spid="1026"/>
                                        </p:tgtEl>
                                      </p:cBhvr>
                                    </p:animEffect>
                                    <p:set>
                                      <p:cBhvr>
                                        <p:cTn id="16" dur="1" fill="hold">
                                          <p:stCondLst>
                                            <p:cond delay="499"/>
                                          </p:stCondLst>
                                        </p:cTn>
                                        <p:tgtEl>
                                          <p:spTgt spid="1026"/>
                                        </p:tgtEl>
                                        <p:attrNameLst>
                                          <p:attrName>style.visibility</p:attrName>
                                        </p:attrNameLst>
                                      </p:cBhvr>
                                      <p:to>
                                        <p:strVal val="hidden"/>
                                      </p:to>
                                    </p:se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wipe(left)">
                                      <p:cBhvr>
                                        <p:cTn id="20" dur="500"/>
                                        <p:tgtEl>
                                          <p:spTgt spid="6">
                                            <p:txEl>
                                              <p:pRg st="3" end="3"/>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2050"/>
                                        </p:tgtEl>
                                        <p:attrNameLst>
                                          <p:attrName>style.visibility</p:attrName>
                                        </p:attrNameLst>
                                      </p:cBhvr>
                                      <p:to>
                                        <p:strVal val="visible"/>
                                      </p:to>
                                    </p:set>
                                    <p:animEffect transition="in" filter="fade">
                                      <p:cBhvr>
                                        <p:cTn id="24" dur="500"/>
                                        <p:tgtEl>
                                          <p:spTgt spid="205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wipe(left)">
                                      <p:cBhvr>
                                        <p:cTn id="29" dur="500"/>
                                        <p:tgtEl>
                                          <p:spTgt spid="6">
                                            <p:txEl>
                                              <p:pRg st="4" end="4"/>
                                            </p:txEl>
                                          </p:spTgt>
                                        </p:tgtEl>
                                      </p:cBhvr>
                                    </p:animEffect>
                                  </p:childTnLst>
                                </p:cTn>
                              </p:par>
                              <p:par>
                                <p:cTn id="30" presetID="10" presetClass="exit" presetSubtype="0" fill="hold" nodeType="withEffect">
                                  <p:stCondLst>
                                    <p:cond delay="0"/>
                                  </p:stCondLst>
                                  <p:childTnLst>
                                    <p:animEffect transition="out" filter="fade">
                                      <p:cBhvr>
                                        <p:cTn id="31" dur="500"/>
                                        <p:tgtEl>
                                          <p:spTgt spid="2050"/>
                                        </p:tgtEl>
                                      </p:cBhvr>
                                    </p:animEffect>
                                    <p:set>
                                      <p:cBhvr>
                                        <p:cTn id="32" dur="1" fill="hold">
                                          <p:stCondLst>
                                            <p:cond delay="499"/>
                                          </p:stCondLst>
                                        </p:cTn>
                                        <p:tgtEl>
                                          <p:spTgt spid="2050"/>
                                        </p:tgtEl>
                                        <p:attrNameLst>
                                          <p:attrName>style.visibility</p:attrName>
                                        </p:attrNameLst>
                                      </p:cBhvr>
                                      <p:to>
                                        <p:strVal val="hidden"/>
                                      </p:to>
                                    </p:set>
                                  </p:childTnLst>
                                </p:cTn>
                              </p:par>
                              <p:par>
                                <p:cTn id="33" presetID="9" presetClass="emph" presetSubtype="0" nodeType="withEffect">
                                  <p:stCondLst>
                                    <p:cond delay="0"/>
                                  </p:stCondLst>
                                  <p:childTnLst>
                                    <p:set>
                                      <p:cBhvr>
                                        <p:cTn id="34" dur="indefinite"/>
                                        <p:tgtEl>
                                          <p:spTgt spid="6">
                                            <p:txEl>
                                              <p:pRg st="2" end="2"/>
                                            </p:txEl>
                                          </p:spTgt>
                                        </p:tgtEl>
                                        <p:attrNameLst>
                                          <p:attrName>style.opacity</p:attrName>
                                        </p:attrNameLst>
                                      </p:cBhvr>
                                      <p:to>
                                        <p:strVal val="0.5"/>
                                      </p:to>
                                    </p:set>
                                    <p:animEffect filter="image" prLst="opacity: 0.5">
                                      <p:cBhvr rctx="IE">
                                        <p:cTn id="35" dur="indefinite"/>
                                        <p:tgtEl>
                                          <p:spTgt spid="6">
                                            <p:txEl>
                                              <p:pRg st="2" end="2"/>
                                            </p:txEl>
                                          </p:spTgt>
                                        </p:tgtEl>
                                      </p:cBhvr>
                                    </p:animEffect>
                                  </p:childTnLst>
                                </p:cTn>
                              </p:par>
                              <p:par>
                                <p:cTn id="36" presetID="9" presetClass="emph" presetSubtype="0" nodeType="withEffect">
                                  <p:stCondLst>
                                    <p:cond delay="0"/>
                                  </p:stCondLst>
                                  <p:childTnLst>
                                    <p:set>
                                      <p:cBhvr>
                                        <p:cTn id="37" dur="indefinite"/>
                                        <p:tgtEl>
                                          <p:spTgt spid="6">
                                            <p:txEl>
                                              <p:pRg st="3" end="3"/>
                                            </p:txEl>
                                          </p:spTgt>
                                        </p:tgtEl>
                                        <p:attrNameLst>
                                          <p:attrName>style.opacity</p:attrName>
                                        </p:attrNameLst>
                                      </p:cBhvr>
                                      <p:to>
                                        <p:strVal val="0.5"/>
                                      </p:to>
                                    </p:set>
                                    <p:animEffect filter="image" prLst="opacity: 0.5">
                                      <p:cBhvr rctx="IE">
                                        <p:cTn id="38" dur="indefinite"/>
                                        <p:tgtEl>
                                          <p:spTgt spid="6">
                                            <p:txEl>
                                              <p:pRg st="3" end="3"/>
                                            </p:txEl>
                                          </p:spTgt>
                                        </p:tgtEl>
                                      </p:cBhvr>
                                    </p:animEffect>
                                  </p:childTnLst>
                                </p:cTn>
                              </p:par>
                            </p:childTnLst>
                          </p:cTn>
                        </p:par>
                        <p:par>
                          <p:cTn id="39" fill="hold">
                            <p:stCondLst>
                              <p:cond delay="500"/>
                            </p:stCondLst>
                            <p:childTnLst>
                              <p:par>
                                <p:cTn id="40" presetID="22" presetClass="entr" presetSubtype="8" fill="hold" nodeType="after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wipe(left)">
                                      <p:cBhvr>
                                        <p:cTn id="42" dur="500"/>
                                        <p:tgtEl>
                                          <p:spTgt spid="6">
                                            <p:txEl>
                                              <p:pRg st="5" end="5"/>
                                            </p:txEl>
                                          </p:spTgt>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3074"/>
                                        </p:tgtEl>
                                        <p:attrNameLst>
                                          <p:attrName>style.visibility</p:attrName>
                                        </p:attrNameLst>
                                      </p:cBhvr>
                                      <p:to>
                                        <p:strVal val="visible"/>
                                      </p:to>
                                    </p:set>
                                    <p:animEffect transition="in" filter="fade">
                                      <p:cBhvr>
                                        <p:cTn id="46" dur="500"/>
                                        <p:tgtEl>
                                          <p:spTgt spid="307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6">
                                            <p:txEl>
                                              <p:pRg st="6" end="6"/>
                                            </p:txEl>
                                          </p:spTgt>
                                        </p:tgtEl>
                                        <p:attrNameLst>
                                          <p:attrName>style.visibility</p:attrName>
                                        </p:attrNameLst>
                                      </p:cBhvr>
                                      <p:to>
                                        <p:strVal val="visible"/>
                                      </p:to>
                                    </p:set>
                                    <p:animEffect transition="in" filter="wipe(left)">
                                      <p:cBhvr>
                                        <p:cTn id="51" dur="500"/>
                                        <p:tgtEl>
                                          <p:spTgt spid="6">
                                            <p:txEl>
                                              <p:pRg st="6" end="6"/>
                                            </p:txEl>
                                          </p:spTgt>
                                        </p:tgtEl>
                                      </p:cBhvr>
                                    </p:animEffect>
                                  </p:childTnLst>
                                </p:cTn>
                              </p:par>
                              <p:par>
                                <p:cTn id="52" presetID="9" presetClass="emph" presetSubtype="0" nodeType="withEffect">
                                  <p:stCondLst>
                                    <p:cond delay="0"/>
                                  </p:stCondLst>
                                  <p:childTnLst>
                                    <p:set>
                                      <p:cBhvr>
                                        <p:cTn id="53" dur="indefinite"/>
                                        <p:tgtEl>
                                          <p:spTgt spid="6">
                                            <p:txEl>
                                              <p:pRg st="5" end="5"/>
                                            </p:txEl>
                                          </p:spTgt>
                                        </p:tgtEl>
                                        <p:attrNameLst>
                                          <p:attrName>style.opacity</p:attrName>
                                        </p:attrNameLst>
                                      </p:cBhvr>
                                      <p:to>
                                        <p:strVal val="0.5"/>
                                      </p:to>
                                    </p:set>
                                    <p:animEffect filter="image" prLst="opacity: 0.5">
                                      <p:cBhvr rctx="IE">
                                        <p:cTn id="54" dur="indefinite"/>
                                        <p:tgtEl>
                                          <p:spTgt spid="6">
                                            <p:txEl>
                                              <p:pRg st="5" end="5"/>
                                            </p:txEl>
                                          </p:spTgt>
                                        </p:tgtEl>
                                      </p:cBhvr>
                                    </p:animEffect>
                                  </p:childTnLst>
                                </p:cTn>
                              </p:par>
                              <p:par>
                                <p:cTn id="55" presetID="10" presetClass="exit" presetSubtype="0" fill="hold" nodeType="withEffect">
                                  <p:stCondLst>
                                    <p:cond delay="0"/>
                                  </p:stCondLst>
                                  <p:childTnLst>
                                    <p:animEffect transition="out" filter="fade">
                                      <p:cBhvr>
                                        <p:cTn id="56" dur="500"/>
                                        <p:tgtEl>
                                          <p:spTgt spid="3074"/>
                                        </p:tgtEl>
                                      </p:cBhvr>
                                    </p:animEffect>
                                    <p:set>
                                      <p:cBhvr>
                                        <p:cTn id="57" dur="1" fill="hold">
                                          <p:stCondLst>
                                            <p:cond delay="499"/>
                                          </p:stCondLst>
                                        </p:cTn>
                                        <p:tgtEl>
                                          <p:spTgt spid="3074"/>
                                        </p:tgtEl>
                                        <p:attrNameLst>
                                          <p:attrName>style.visibility</p:attrName>
                                        </p:attrNameLst>
                                      </p:cBhvr>
                                      <p:to>
                                        <p:strVal val="hidden"/>
                                      </p:to>
                                    </p:set>
                                  </p:childTnLst>
                                </p:cTn>
                              </p:par>
                            </p:childTnLst>
                          </p:cTn>
                        </p:par>
                        <p:par>
                          <p:cTn id="58" fill="hold">
                            <p:stCondLst>
                              <p:cond delay="500"/>
                            </p:stCondLst>
                            <p:childTnLst>
                              <p:par>
                                <p:cTn id="59" presetID="10" presetClass="entr" presetSubtype="0"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500"/>
                                        <p:tgtEl>
                                          <p:spTgt spid="3"/>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6">
                                            <p:txEl>
                                              <p:pRg st="7" end="7"/>
                                            </p:txEl>
                                          </p:spTgt>
                                        </p:tgtEl>
                                        <p:attrNameLst>
                                          <p:attrName>style.visibility</p:attrName>
                                        </p:attrNameLst>
                                      </p:cBhvr>
                                      <p:to>
                                        <p:strVal val="visible"/>
                                      </p:to>
                                    </p:set>
                                    <p:animEffect transition="in" filter="wipe(left)">
                                      <p:cBhvr>
                                        <p:cTn id="66" dur="500"/>
                                        <p:tgtEl>
                                          <p:spTgt spid="6">
                                            <p:txEl>
                                              <p:pRg st="7" end="7"/>
                                            </p:txEl>
                                          </p:spTgt>
                                        </p:tgtEl>
                                      </p:cBhvr>
                                    </p:animEffect>
                                  </p:childTnLst>
                                </p:cTn>
                              </p:par>
                              <p:par>
                                <p:cTn id="67" presetID="10" presetClass="exit" presetSubtype="0" fill="hold" nodeType="withEffect">
                                  <p:stCondLst>
                                    <p:cond delay="0"/>
                                  </p:stCondLst>
                                  <p:childTnLst>
                                    <p:animEffect transition="out" filter="fade">
                                      <p:cBhvr>
                                        <p:cTn id="68" dur="500"/>
                                        <p:tgtEl>
                                          <p:spTgt spid="3"/>
                                        </p:tgtEl>
                                      </p:cBhvr>
                                    </p:animEffect>
                                    <p:set>
                                      <p:cBhvr>
                                        <p:cTn id="69" dur="1" fill="hold">
                                          <p:stCondLst>
                                            <p:cond delay="499"/>
                                          </p:stCondLst>
                                        </p:cTn>
                                        <p:tgtEl>
                                          <p:spTgt spid="3"/>
                                        </p:tgtEl>
                                        <p:attrNameLst>
                                          <p:attrName>style.visibility</p:attrName>
                                        </p:attrNameLst>
                                      </p:cBhvr>
                                      <p:to>
                                        <p:strVal val="hidden"/>
                                      </p:to>
                                    </p:set>
                                  </p:childTnLst>
                                </p:cTn>
                              </p:par>
                              <p:par>
                                <p:cTn id="70" presetID="9" presetClass="emph" presetSubtype="0" nodeType="withEffect">
                                  <p:stCondLst>
                                    <p:cond delay="0"/>
                                  </p:stCondLst>
                                  <p:childTnLst>
                                    <p:set>
                                      <p:cBhvr>
                                        <p:cTn id="71" dur="indefinite"/>
                                        <p:tgtEl>
                                          <p:spTgt spid="6">
                                            <p:txEl>
                                              <p:pRg st="6" end="6"/>
                                            </p:txEl>
                                          </p:spTgt>
                                        </p:tgtEl>
                                        <p:attrNameLst>
                                          <p:attrName>style.opacity</p:attrName>
                                        </p:attrNameLst>
                                      </p:cBhvr>
                                      <p:to>
                                        <p:strVal val="0.5"/>
                                      </p:to>
                                    </p:set>
                                    <p:animEffect filter="image" prLst="opacity: 0.5">
                                      <p:cBhvr rctx="IE">
                                        <p:cTn id="72" dur="indefinite"/>
                                        <p:tgtEl>
                                          <p:spTgt spid="6">
                                            <p:txEl>
                                              <p:pRg st="6" end="6"/>
                                            </p:txEl>
                                          </p:spTgt>
                                        </p:tgtEl>
                                      </p:cBhvr>
                                    </p:animEffect>
                                  </p:childTnLst>
                                </p:cTn>
                              </p:par>
                              <p:par>
                                <p:cTn id="73" presetID="10" presetClass="exit" presetSubtype="0" fill="hold" nodeType="withEffect">
                                  <p:stCondLst>
                                    <p:cond delay="0"/>
                                  </p:stCondLst>
                                  <p:childTnLst>
                                    <p:animEffect transition="out" filter="fade">
                                      <p:cBhvr>
                                        <p:cTn id="74" dur="500"/>
                                        <p:tgtEl>
                                          <p:spTgt spid="2050"/>
                                        </p:tgtEl>
                                      </p:cBhvr>
                                    </p:animEffect>
                                    <p:set>
                                      <p:cBhvr>
                                        <p:cTn id="75" dur="1" fill="hold">
                                          <p:stCondLst>
                                            <p:cond delay="499"/>
                                          </p:stCondLst>
                                        </p:cTn>
                                        <p:tgtEl>
                                          <p:spTgt spid="2050"/>
                                        </p:tgtEl>
                                        <p:attrNameLst>
                                          <p:attrName>style.visibility</p:attrName>
                                        </p:attrNameLst>
                                      </p:cBhvr>
                                      <p:to>
                                        <p:strVal val="hidden"/>
                                      </p:to>
                                    </p:set>
                                  </p:childTnLst>
                                </p:cTn>
                              </p:par>
                            </p:childTnLst>
                          </p:cTn>
                        </p:par>
                        <p:par>
                          <p:cTn id="76" fill="hold">
                            <p:stCondLst>
                              <p:cond delay="500"/>
                            </p:stCondLst>
                            <p:childTnLst>
                              <p:par>
                                <p:cTn id="77" presetID="10" presetClass="entr" presetSubtype="0" fill="hold" nodeType="afterEffect">
                                  <p:stCondLst>
                                    <p:cond delay="0"/>
                                  </p:stCondLst>
                                  <p:childTnLst>
                                    <p:set>
                                      <p:cBhvr>
                                        <p:cTn id="78" dur="1" fill="hold">
                                          <p:stCondLst>
                                            <p:cond delay="0"/>
                                          </p:stCondLst>
                                        </p:cTn>
                                        <p:tgtEl>
                                          <p:spTgt spid="5122"/>
                                        </p:tgtEl>
                                        <p:attrNameLst>
                                          <p:attrName>style.visibility</p:attrName>
                                        </p:attrNameLst>
                                      </p:cBhvr>
                                      <p:to>
                                        <p:strVal val="visible"/>
                                      </p:to>
                                    </p:set>
                                    <p:animEffect transition="in" filter="fade">
                                      <p:cBhvr>
                                        <p:cTn id="79"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Manage User Authentication</a:t>
            </a:r>
          </a:p>
        </p:txBody>
      </p:sp>
      <p:sp>
        <p:nvSpPr>
          <p:cNvPr id="6" name="Text Placeholder 5"/>
          <p:cNvSpPr>
            <a:spLocks noGrp="1"/>
          </p:cNvSpPr>
          <p:nvPr>
            <p:ph type="body" sz="quarter" idx="10"/>
          </p:nvPr>
        </p:nvSpPr>
        <p:spPr>
          <a:xfrm>
            <a:off x="274638" y="1212850"/>
            <a:ext cx="4952999" cy="6334042"/>
          </a:xfrm>
        </p:spPr>
        <p:txBody>
          <a:bodyPr/>
          <a:lstStyle/>
          <a:p>
            <a:r>
              <a:rPr lang="en-US" dirty="0"/>
              <a:t>Authentication Methods </a:t>
            </a:r>
            <a:r>
              <a:rPr lang="en-US" sz="2000" dirty="0"/>
              <a:t>(FIDO2, </a:t>
            </a:r>
            <a:r>
              <a:rPr lang="en-US" sz="2000" dirty="0" err="1"/>
              <a:t>passwordless</a:t>
            </a:r>
            <a:r>
              <a:rPr lang="en-US" sz="2000" dirty="0"/>
              <a:t>)</a:t>
            </a:r>
          </a:p>
          <a:p>
            <a:pPr lvl="2"/>
            <a:r>
              <a:rPr lang="en-US" dirty="0">
                <a:hlinkClick r:id="rId3"/>
              </a:rPr>
              <a:t>Methods Available</a:t>
            </a:r>
            <a:endParaRPr lang="en-US" dirty="0"/>
          </a:p>
          <a:p>
            <a:r>
              <a:rPr lang="en-US" dirty="0"/>
              <a:t>Windows Hello 4 Business</a:t>
            </a:r>
          </a:p>
          <a:p>
            <a:r>
              <a:rPr lang="en-US" dirty="0"/>
              <a:t>Self Service pw Reset</a:t>
            </a:r>
          </a:p>
          <a:p>
            <a:pPr lvl="2"/>
            <a:r>
              <a:rPr lang="en-US" dirty="0">
                <a:hlinkClick r:id="rId4"/>
              </a:rPr>
              <a:t>Deploy</a:t>
            </a:r>
            <a:r>
              <a:rPr lang="en-US" dirty="0"/>
              <a:t> + </a:t>
            </a:r>
            <a:r>
              <a:rPr lang="en-US" dirty="0">
                <a:hlinkClick r:id="rId5"/>
              </a:rPr>
              <a:t>Configure</a:t>
            </a:r>
            <a:endParaRPr lang="en-US" dirty="0"/>
          </a:p>
          <a:p>
            <a:r>
              <a:rPr lang="en-US" dirty="0"/>
              <a:t>Password Protection</a:t>
            </a:r>
          </a:p>
          <a:p>
            <a:pPr lvl="2"/>
            <a:r>
              <a:rPr lang="en-US" dirty="0">
                <a:hlinkClick r:id="rId6"/>
              </a:rPr>
              <a:t>Configure Bad passwords</a:t>
            </a:r>
            <a:endParaRPr lang="en-US" dirty="0"/>
          </a:p>
          <a:p>
            <a:pPr marL="0" lvl="2"/>
            <a:r>
              <a:rPr lang="en-US" sz="3600" dirty="0">
                <a:solidFill>
                  <a:schemeClr val="tx2">
                    <a:lumMod val="50000"/>
                    <a:lumOff val="50000"/>
                  </a:schemeClr>
                </a:solidFill>
                <a:latin typeface="+mj-lt"/>
              </a:rPr>
              <a:t>Tenant Restrictions</a:t>
            </a:r>
          </a:p>
          <a:p>
            <a:pPr lvl="2"/>
            <a:r>
              <a:rPr lang="en-US" dirty="0">
                <a:hlinkClick r:id="rId7"/>
              </a:rPr>
              <a:t>Azure AD Restrictions</a:t>
            </a:r>
            <a:endParaRPr lang="en-US" dirty="0"/>
          </a:p>
          <a:p>
            <a:pPr lvl="2"/>
            <a:endParaRPr lang="en-US" dirty="0"/>
          </a:p>
          <a:p>
            <a:pPr lvl="2"/>
            <a:endParaRPr lang="en-US" dirty="0"/>
          </a:p>
        </p:txBody>
      </p:sp>
      <p:pic>
        <p:nvPicPr>
          <p:cNvPr id="3" name="Picture 2">
            <a:extLst>
              <a:ext uri="{FF2B5EF4-FFF2-40B4-BE49-F238E27FC236}">
                <a16:creationId xmlns:a16="http://schemas.microsoft.com/office/drawing/2014/main" id="{FEBAA296-A5F0-417D-964B-BB5CBE23DD92}"/>
              </a:ext>
            </a:extLst>
          </p:cNvPr>
          <p:cNvPicPr>
            <a:picLocks noChangeAspect="1"/>
          </p:cNvPicPr>
          <p:nvPr/>
        </p:nvPicPr>
        <p:blipFill>
          <a:blip r:embed="rId8"/>
          <a:stretch>
            <a:fillRect/>
          </a:stretch>
        </p:blipFill>
        <p:spPr>
          <a:xfrm>
            <a:off x="3856037" y="1993286"/>
            <a:ext cx="7842653" cy="3816546"/>
          </a:xfrm>
          <a:prstGeom prst="rect">
            <a:avLst/>
          </a:prstGeom>
        </p:spPr>
      </p:pic>
      <p:pic>
        <p:nvPicPr>
          <p:cNvPr id="5" name="Picture 4">
            <a:extLst>
              <a:ext uri="{FF2B5EF4-FFF2-40B4-BE49-F238E27FC236}">
                <a16:creationId xmlns:a16="http://schemas.microsoft.com/office/drawing/2014/main" id="{F7232AC7-0A52-43A2-9877-1776C5C45BCA}"/>
              </a:ext>
            </a:extLst>
          </p:cNvPr>
          <p:cNvPicPr>
            <a:picLocks noChangeAspect="1"/>
          </p:cNvPicPr>
          <p:nvPr/>
        </p:nvPicPr>
        <p:blipFill>
          <a:blip r:embed="rId9"/>
          <a:stretch>
            <a:fillRect/>
          </a:stretch>
        </p:blipFill>
        <p:spPr>
          <a:xfrm>
            <a:off x="5698790" y="1996576"/>
            <a:ext cx="6388941" cy="396081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7170" name="Picture 2">
            <a:extLst>
              <a:ext uri="{FF2B5EF4-FFF2-40B4-BE49-F238E27FC236}">
                <a16:creationId xmlns:a16="http://schemas.microsoft.com/office/drawing/2014/main" id="{7F62403F-B24D-454A-B94E-41AE6FB037C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22837" y="2119142"/>
            <a:ext cx="7412540" cy="442912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hlinkClick r:id="rId11" tooltip="How to choose the right authentication option in Azure Active Directory"/>
            <a:extLst>
              <a:ext uri="{FF2B5EF4-FFF2-40B4-BE49-F238E27FC236}">
                <a16:creationId xmlns:a16="http://schemas.microsoft.com/office/drawing/2014/main" id="{73A7C8AB-E672-44B4-BEAD-5BC44728276A}"/>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11323637" y="449262"/>
            <a:ext cx="666636" cy="666636"/>
          </a:xfrm>
          <a:prstGeom prst="rect">
            <a:avLst/>
          </a:prstGeom>
        </p:spPr>
      </p:pic>
    </p:spTree>
    <p:extLst>
      <p:ext uri="{BB962C8B-B14F-4D97-AF65-F5344CB8AC3E}">
        <p14:creationId xmlns:p14="http://schemas.microsoft.com/office/powerpoint/2010/main" val="102652833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left)">
                                      <p:cBhvr>
                                        <p:cTn id="7" dur="500"/>
                                        <p:tgtEl>
                                          <p:spTgt spid="6">
                                            <p:txEl>
                                              <p:pRg st="2" end="2"/>
                                            </p:txEl>
                                          </p:spTgt>
                                        </p:tgtEl>
                                      </p:cBhvr>
                                    </p:animEffect>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9" presetClass="emph" presetSubtype="0" nodeType="withEffect">
                                  <p:stCondLst>
                                    <p:cond delay="0"/>
                                  </p:stCondLst>
                                  <p:childTnLst>
                                    <p:set>
                                      <p:cBhvr>
                                        <p:cTn id="12" dur="indefinite"/>
                                        <p:tgtEl>
                                          <p:spTgt spid="6">
                                            <p:txEl>
                                              <p:pRg st="0" end="0"/>
                                            </p:txEl>
                                          </p:spTgt>
                                        </p:tgtEl>
                                        <p:attrNameLst>
                                          <p:attrName>style.opacity</p:attrName>
                                        </p:attrNameLst>
                                      </p:cBhvr>
                                      <p:to>
                                        <p:strVal val="0.5"/>
                                      </p:to>
                                    </p:set>
                                    <p:animEffect filter="image" prLst="opacity: 0.5">
                                      <p:cBhvr rctx="IE">
                                        <p:cTn id="13" dur="indefinite"/>
                                        <p:tgtEl>
                                          <p:spTgt spid="6">
                                            <p:txEl>
                                              <p:pRg st="0" end="0"/>
                                            </p:txEl>
                                          </p:spTgt>
                                        </p:tgtEl>
                                      </p:cBhvr>
                                    </p:animEffect>
                                  </p:childTnLst>
                                </p:cTn>
                              </p:par>
                              <p:par>
                                <p:cTn id="14" presetID="9" presetClass="emph" presetSubtype="0" nodeType="withEffect">
                                  <p:stCondLst>
                                    <p:cond delay="0"/>
                                  </p:stCondLst>
                                  <p:childTnLst>
                                    <p:set>
                                      <p:cBhvr>
                                        <p:cTn id="15" dur="indefinite"/>
                                        <p:tgtEl>
                                          <p:spTgt spid="6">
                                            <p:txEl>
                                              <p:pRg st="1" end="1"/>
                                            </p:txEl>
                                          </p:spTgt>
                                        </p:tgtEl>
                                        <p:attrNameLst>
                                          <p:attrName>style.opacity</p:attrName>
                                        </p:attrNameLst>
                                      </p:cBhvr>
                                      <p:to>
                                        <p:strVal val="0.5"/>
                                      </p:to>
                                    </p:set>
                                    <p:animEffect filter="image" prLst="opacity: 0.5">
                                      <p:cBhvr rctx="IE">
                                        <p:cTn id="16" dur="indefinite"/>
                                        <p:tgtEl>
                                          <p:spTgt spid="6">
                                            <p:txEl>
                                              <p:pRg st="1" end="1"/>
                                            </p:txEl>
                                          </p:spTgt>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wipe(left)">
                                      <p:cBhvr>
                                        <p:cTn id="25" dur="500"/>
                                        <p:tgtEl>
                                          <p:spTgt spid="6">
                                            <p:txEl>
                                              <p:pRg st="3" end="3"/>
                                            </p:txEl>
                                          </p:spTgt>
                                        </p:tgtEl>
                                      </p:cBhvr>
                                    </p:animEffect>
                                  </p:childTnLst>
                                </p:cTn>
                              </p:par>
                              <p:par>
                                <p:cTn id="26" presetID="9" presetClass="emph" presetSubtype="0" nodeType="withEffect">
                                  <p:stCondLst>
                                    <p:cond delay="0"/>
                                  </p:stCondLst>
                                  <p:childTnLst>
                                    <p:set>
                                      <p:cBhvr>
                                        <p:cTn id="27" dur="indefinite"/>
                                        <p:tgtEl>
                                          <p:spTgt spid="6">
                                            <p:txEl>
                                              <p:pRg st="2" end="2"/>
                                            </p:txEl>
                                          </p:spTgt>
                                        </p:tgtEl>
                                        <p:attrNameLst>
                                          <p:attrName>style.opacity</p:attrName>
                                        </p:attrNameLst>
                                      </p:cBhvr>
                                      <p:to>
                                        <p:strVal val="0.5"/>
                                      </p:to>
                                    </p:set>
                                    <p:animEffect filter="image" prLst="opacity: 0.5">
                                      <p:cBhvr rctx="IE">
                                        <p:cTn id="28" dur="indefinite"/>
                                        <p:tgtEl>
                                          <p:spTgt spid="6">
                                            <p:txEl>
                                              <p:pRg st="2" end="2"/>
                                            </p:txEl>
                                          </p:spTgt>
                                        </p:tgtEl>
                                      </p:cBhvr>
                                    </p:animEffect>
                                  </p:childTnLst>
                                </p:cTn>
                              </p:par>
                              <p:par>
                                <p:cTn id="29" presetID="10" presetClass="exit" presetSubtype="0" fill="hold" nodeType="with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par>
                          <p:cTn id="32" fill="hold">
                            <p:stCondLst>
                              <p:cond delay="500"/>
                            </p:stCondLst>
                            <p:childTnLst>
                              <p:par>
                                <p:cTn id="33" presetID="22" presetClass="entr" presetSubtype="8" fill="hold" nodeType="after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wipe(left)">
                                      <p:cBhvr>
                                        <p:cTn id="35" dur="500"/>
                                        <p:tgtEl>
                                          <p:spTgt spid="6">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wipe(left)">
                                      <p:cBhvr>
                                        <p:cTn id="40" dur="500"/>
                                        <p:tgtEl>
                                          <p:spTgt spid="6">
                                            <p:txEl>
                                              <p:pRg st="5" end="5"/>
                                            </p:txEl>
                                          </p:spTgt>
                                        </p:tgtEl>
                                      </p:cBhvr>
                                    </p:animEffect>
                                  </p:childTnLst>
                                </p:cTn>
                              </p:par>
                            </p:childTnLst>
                          </p:cTn>
                        </p:par>
                        <p:par>
                          <p:cTn id="41" fill="hold">
                            <p:stCondLst>
                              <p:cond delay="500"/>
                            </p:stCondLst>
                            <p:childTnLst>
                              <p:par>
                                <p:cTn id="42" presetID="22" presetClass="entr" presetSubtype="8" fill="hold" nodeType="afterEffect">
                                  <p:stCondLst>
                                    <p:cond delay="0"/>
                                  </p:stCondLst>
                                  <p:childTnLst>
                                    <p:set>
                                      <p:cBhvr>
                                        <p:cTn id="43" dur="1" fill="hold">
                                          <p:stCondLst>
                                            <p:cond delay="0"/>
                                          </p:stCondLst>
                                        </p:cTn>
                                        <p:tgtEl>
                                          <p:spTgt spid="6">
                                            <p:txEl>
                                              <p:pRg st="6" end="6"/>
                                            </p:txEl>
                                          </p:spTgt>
                                        </p:tgtEl>
                                        <p:attrNameLst>
                                          <p:attrName>style.visibility</p:attrName>
                                        </p:attrNameLst>
                                      </p:cBhvr>
                                      <p:to>
                                        <p:strVal val="visible"/>
                                      </p:to>
                                    </p:set>
                                    <p:animEffect transition="in" filter="wipe(left)">
                                      <p:cBhvr>
                                        <p:cTn id="44" dur="500"/>
                                        <p:tgtEl>
                                          <p:spTgt spid="6">
                                            <p:txEl>
                                              <p:pRg st="6" end="6"/>
                                            </p:txEl>
                                          </p:spTgt>
                                        </p:tgtEl>
                                      </p:cBhvr>
                                    </p:animEffect>
                                  </p:childTnLst>
                                </p:cTn>
                              </p:par>
                              <p:par>
                                <p:cTn id="45" presetID="9" presetClass="emph" presetSubtype="0" nodeType="withEffect">
                                  <p:stCondLst>
                                    <p:cond delay="0"/>
                                  </p:stCondLst>
                                  <p:childTnLst>
                                    <p:set>
                                      <p:cBhvr>
                                        <p:cTn id="46" dur="indefinite"/>
                                        <p:tgtEl>
                                          <p:spTgt spid="6">
                                            <p:txEl>
                                              <p:pRg st="3" end="3"/>
                                            </p:txEl>
                                          </p:spTgt>
                                        </p:tgtEl>
                                        <p:attrNameLst>
                                          <p:attrName>style.opacity</p:attrName>
                                        </p:attrNameLst>
                                      </p:cBhvr>
                                      <p:to>
                                        <p:strVal val="0.5"/>
                                      </p:to>
                                    </p:set>
                                    <p:animEffect filter="image" prLst="opacity: 0.5">
                                      <p:cBhvr rctx="IE">
                                        <p:cTn id="47" dur="indefinite"/>
                                        <p:tgtEl>
                                          <p:spTgt spid="6">
                                            <p:txEl>
                                              <p:pRg st="3" end="3"/>
                                            </p:txEl>
                                          </p:spTgt>
                                        </p:tgtEl>
                                      </p:cBhvr>
                                    </p:animEffect>
                                  </p:childTnLst>
                                </p:cTn>
                              </p:par>
                              <p:par>
                                <p:cTn id="48" presetID="9" presetClass="emph" presetSubtype="0" nodeType="withEffect">
                                  <p:stCondLst>
                                    <p:cond delay="0"/>
                                  </p:stCondLst>
                                  <p:childTnLst>
                                    <p:set>
                                      <p:cBhvr>
                                        <p:cTn id="49" dur="indefinite"/>
                                        <p:tgtEl>
                                          <p:spTgt spid="6">
                                            <p:txEl>
                                              <p:pRg st="4" end="4"/>
                                            </p:txEl>
                                          </p:spTgt>
                                        </p:tgtEl>
                                        <p:attrNameLst>
                                          <p:attrName>style.opacity</p:attrName>
                                        </p:attrNameLst>
                                      </p:cBhvr>
                                      <p:to>
                                        <p:strVal val="0.5"/>
                                      </p:to>
                                    </p:set>
                                    <p:animEffect filter="image" prLst="opacity: 0.5">
                                      <p:cBhvr rctx="IE">
                                        <p:cTn id="50" dur="indefinite"/>
                                        <p:tgtEl>
                                          <p:spTgt spid="6">
                                            <p:txEl>
                                              <p:pRg st="4" end="4"/>
                                            </p:txEl>
                                          </p:spTgt>
                                        </p:tgtEl>
                                      </p:cBhvr>
                                    </p:animEffect>
                                  </p:childTnLst>
                                </p:cTn>
                              </p:par>
                            </p:childTnLst>
                          </p:cTn>
                        </p:par>
                        <p:par>
                          <p:cTn id="51" fill="hold">
                            <p:stCondLst>
                              <p:cond delay="1000"/>
                            </p:stCondLst>
                            <p:childTnLst>
                              <p:par>
                                <p:cTn id="52" presetID="10" presetClass="entr" presetSubtype="0" fill="hold" nodeType="afterEffect">
                                  <p:stCondLst>
                                    <p:cond delay="0"/>
                                  </p:stCondLst>
                                  <p:childTnLst>
                                    <p:set>
                                      <p:cBhvr>
                                        <p:cTn id="53" dur="1" fill="hold">
                                          <p:stCondLst>
                                            <p:cond delay="0"/>
                                          </p:stCondLst>
                                        </p:cTn>
                                        <p:tgtEl>
                                          <p:spTgt spid="7170"/>
                                        </p:tgtEl>
                                        <p:attrNameLst>
                                          <p:attrName>style.visibility</p:attrName>
                                        </p:attrNameLst>
                                      </p:cBhvr>
                                      <p:to>
                                        <p:strVal val="visible"/>
                                      </p:to>
                                    </p:set>
                                    <p:animEffect transition="in" filter="fade">
                                      <p:cBhvr>
                                        <p:cTn id="54" dur="500"/>
                                        <p:tgtEl>
                                          <p:spTgt spid="717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6">
                                            <p:txEl>
                                              <p:pRg st="7" end="7"/>
                                            </p:txEl>
                                          </p:spTgt>
                                        </p:tgtEl>
                                        <p:attrNameLst>
                                          <p:attrName>style.visibility</p:attrName>
                                        </p:attrNameLst>
                                      </p:cBhvr>
                                      <p:to>
                                        <p:strVal val="visible"/>
                                      </p:to>
                                    </p:set>
                                    <p:animEffect transition="in" filter="wipe(left)">
                                      <p:cBhvr>
                                        <p:cTn id="59" dur="500"/>
                                        <p:tgtEl>
                                          <p:spTgt spid="6">
                                            <p:txEl>
                                              <p:pRg st="7" end="7"/>
                                            </p:txEl>
                                          </p:spTgt>
                                        </p:tgtEl>
                                      </p:cBhvr>
                                    </p:animEffect>
                                  </p:childTnLst>
                                </p:cTn>
                              </p:par>
                            </p:childTnLst>
                          </p:cTn>
                        </p:par>
                        <p:par>
                          <p:cTn id="60" fill="hold">
                            <p:stCondLst>
                              <p:cond delay="500"/>
                            </p:stCondLst>
                            <p:childTnLst>
                              <p:par>
                                <p:cTn id="61" presetID="22" presetClass="entr" presetSubtype="8" fill="hold" nodeType="after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Effect transition="in" filter="wipe(left)">
                                      <p:cBhvr>
                                        <p:cTn id="63" dur="500"/>
                                        <p:tgtEl>
                                          <p:spTgt spid="6">
                                            <p:txEl>
                                              <p:pRg st="8" end="8"/>
                                            </p:txEl>
                                          </p:spTgt>
                                        </p:tgtEl>
                                      </p:cBhvr>
                                    </p:animEffect>
                                  </p:childTnLst>
                                </p:cTn>
                              </p:par>
                              <p:par>
                                <p:cTn id="64" presetID="9" presetClass="emph" presetSubtype="0" nodeType="withEffect">
                                  <p:stCondLst>
                                    <p:cond delay="0"/>
                                  </p:stCondLst>
                                  <p:childTnLst>
                                    <p:set>
                                      <p:cBhvr>
                                        <p:cTn id="65" dur="indefinite"/>
                                        <p:tgtEl>
                                          <p:spTgt spid="6">
                                            <p:txEl>
                                              <p:pRg st="5" end="5"/>
                                            </p:txEl>
                                          </p:spTgt>
                                        </p:tgtEl>
                                        <p:attrNameLst>
                                          <p:attrName>style.opacity</p:attrName>
                                        </p:attrNameLst>
                                      </p:cBhvr>
                                      <p:to>
                                        <p:strVal val="0.5"/>
                                      </p:to>
                                    </p:set>
                                    <p:animEffect filter="image" prLst="opacity: 0.5">
                                      <p:cBhvr rctx="IE">
                                        <p:cTn id="66" dur="indefinite"/>
                                        <p:tgtEl>
                                          <p:spTgt spid="6">
                                            <p:txEl>
                                              <p:pRg st="5" end="5"/>
                                            </p:txEl>
                                          </p:spTgt>
                                        </p:tgtEl>
                                      </p:cBhvr>
                                    </p:animEffect>
                                  </p:childTnLst>
                                </p:cTn>
                              </p:par>
                              <p:par>
                                <p:cTn id="67" presetID="9" presetClass="emph" presetSubtype="0" nodeType="withEffect">
                                  <p:stCondLst>
                                    <p:cond delay="0"/>
                                  </p:stCondLst>
                                  <p:childTnLst>
                                    <p:set>
                                      <p:cBhvr>
                                        <p:cTn id="68" dur="indefinite"/>
                                        <p:tgtEl>
                                          <p:spTgt spid="6">
                                            <p:txEl>
                                              <p:pRg st="6" end="6"/>
                                            </p:txEl>
                                          </p:spTgt>
                                        </p:tgtEl>
                                        <p:attrNameLst>
                                          <p:attrName>style.opacity</p:attrName>
                                        </p:attrNameLst>
                                      </p:cBhvr>
                                      <p:to>
                                        <p:strVal val="0.5"/>
                                      </p:to>
                                    </p:set>
                                    <p:animEffect filter="image" prLst="opacity: 0.5">
                                      <p:cBhvr rctx="IE">
                                        <p:cTn id="69" dur="indefinite"/>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274639" y="295274"/>
            <a:ext cx="12268198" cy="917575"/>
          </a:xfrm>
        </p:spPr>
        <p:txBody>
          <a:bodyPr/>
          <a:lstStyle/>
          <a:p>
            <a:r>
              <a:rPr lang="en-US" dirty="0"/>
              <a:t>Plan, implement, &amp; administer conditional access</a:t>
            </a:r>
          </a:p>
        </p:txBody>
      </p:sp>
      <p:sp>
        <p:nvSpPr>
          <p:cNvPr id="6" name="Text Placeholder 5"/>
          <p:cNvSpPr>
            <a:spLocks noGrp="1"/>
          </p:cNvSpPr>
          <p:nvPr>
            <p:ph type="body" sz="quarter" idx="10"/>
          </p:nvPr>
        </p:nvSpPr>
        <p:spPr>
          <a:xfrm>
            <a:off x="274638" y="1212850"/>
            <a:ext cx="5410199" cy="5761577"/>
          </a:xfrm>
        </p:spPr>
        <p:txBody>
          <a:bodyPr/>
          <a:lstStyle/>
          <a:p>
            <a:r>
              <a:rPr lang="en-US" dirty="0"/>
              <a:t>Security Defaults</a:t>
            </a:r>
            <a:endParaRPr lang="en-US" sz="2000" dirty="0"/>
          </a:p>
          <a:p>
            <a:pPr lvl="2"/>
            <a:r>
              <a:rPr lang="en-US" dirty="0">
                <a:hlinkClick r:id="rId3"/>
              </a:rPr>
              <a:t>Overview</a:t>
            </a:r>
            <a:endParaRPr lang="en-US" dirty="0"/>
          </a:p>
          <a:p>
            <a:pPr lvl="2"/>
            <a:r>
              <a:rPr lang="en-US" dirty="0">
                <a:hlinkClick r:id="rId4"/>
              </a:rPr>
              <a:t>Alex Weinert’s Blog</a:t>
            </a:r>
            <a:endParaRPr lang="en-US" dirty="0"/>
          </a:p>
          <a:p>
            <a:r>
              <a:rPr lang="en-US" dirty="0"/>
              <a:t>Policies</a:t>
            </a:r>
          </a:p>
          <a:p>
            <a:pPr lvl="2"/>
            <a:r>
              <a:rPr lang="en-US" dirty="0">
                <a:hlinkClick r:id="rId5"/>
              </a:rPr>
              <a:t>Common Policies</a:t>
            </a:r>
            <a:endParaRPr lang="en-US" dirty="0"/>
          </a:p>
          <a:p>
            <a:r>
              <a:rPr lang="en-US" dirty="0"/>
              <a:t>Implement</a:t>
            </a:r>
          </a:p>
          <a:p>
            <a:pPr lvl="2"/>
            <a:r>
              <a:rPr lang="en-US" dirty="0">
                <a:hlinkClick r:id="rId6"/>
              </a:rPr>
              <a:t>Controls</a:t>
            </a:r>
            <a:r>
              <a:rPr lang="en-US" dirty="0"/>
              <a:t> + </a:t>
            </a:r>
            <a:r>
              <a:rPr lang="en-US" dirty="0">
                <a:hlinkClick r:id="rId7"/>
              </a:rPr>
              <a:t>Assignments</a:t>
            </a:r>
            <a:endParaRPr lang="en-US" dirty="0"/>
          </a:p>
          <a:p>
            <a:pPr marL="0" lvl="2"/>
            <a:r>
              <a:rPr lang="en-US" sz="3600" dirty="0">
                <a:solidFill>
                  <a:schemeClr val="tx2">
                    <a:lumMod val="50000"/>
                    <a:lumOff val="50000"/>
                  </a:schemeClr>
                </a:solidFill>
                <a:latin typeface="+mj-lt"/>
              </a:rPr>
              <a:t>Test &amp; Troubleshoot</a:t>
            </a:r>
          </a:p>
          <a:p>
            <a:pPr lvl="2"/>
            <a:r>
              <a:rPr lang="en-US" dirty="0">
                <a:hlinkClick r:id="rId8"/>
              </a:rPr>
              <a:t>Report Only Mode</a:t>
            </a:r>
            <a:endParaRPr lang="en-US" dirty="0"/>
          </a:p>
          <a:p>
            <a:pPr lvl="2"/>
            <a:r>
              <a:rPr lang="en-US" dirty="0">
                <a:hlinkClick r:id="rId9"/>
              </a:rPr>
              <a:t>What if Tool</a:t>
            </a:r>
            <a:endParaRPr lang="en-US" dirty="0"/>
          </a:p>
          <a:p>
            <a:pPr lvl="2"/>
            <a:r>
              <a:rPr lang="en-US" dirty="0">
                <a:hlinkClick r:id="rId10"/>
              </a:rPr>
              <a:t>Sign-in Problems</a:t>
            </a:r>
            <a:endParaRPr lang="en-US" dirty="0"/>
          </a:p>
          <a:p>
            <a:pPr lvl="2"/>
            <a:endParaRPr lang="en-US" dirty="0"/>
          </a:p>
        </p:txBody>
      </p:sp>
      <p:pic>
        <p:nvPicPr>
          <p:cNvPr id="1026" name="Picture 2">
            <a:extLst>
              <a:ext uri="{FF2B5EF4-FFF2-40B4-BE49-F238E27FC236}">
                <a16:creationId xmlns:a16="http://schemas.microsoft.com/office/drawing/2014/main" id="{E004B53A-5640-474E-8143-69FD98CAD4D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99037" y="1135062"/>
            <a:ext cx="6172200" cy="567383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B982AFA-C297-4DA9-BE2F-57E65AFCF10A}"/>
              </a:ext>
            </a:extLst>
          </p:cNvPr>
          <p:cNvSpPr txBox="1"/>
          <p:nvPr/>
        </p:nvSpPr>
        <p:spPr>
          <a:xfrm>
            <a:off x="8085137" y="3497262"/>
            <a:ext cx="2689700" cy="2893100"/>
          </a:xfrm>
          <a:prstGeom prst="rect">
            <a:avLst/>
          </a:prstGeom>
          <a:solidFill>
            <a:schemeClr val="accent5">
              <a:lumMod val="20000"/>
              <a:lumOff val="80000"/>
            </a:schemeClr>
          </a:solidFill>
          <a:effectLst>
            <a:outerShdw blurRad="50800" dist="38100" dir="8100000" algn="tr" rotWithShape="0">
              <a:prstClr val="black">
                <a:alpha val="40000"/>
              </a:prstClr>
            </a:outerShdw>
          </a:effectLst>
        </p:spPr>
        <p:txBody>
          <a:bodyPr wrap="square">
            <a:spAutoFit/>
          </a:bodyPr>
          <a:lstStyle/>
          <a:p>
            <a:pPr marL="112713" indent="-112713" algn="l">
              <a:buFont typeface="Arial" panose="020B0604020202020204" pitchFamily="34" charset="0"/>
              <a:buChar char="•"/>
            </a:pPr>
            <a:r>
              <a:rPr lang="en-US" sz="1400" b="0" i="0" dirty="0">
                <a:solidFill>
                  <a:srgbClr val="171717"/>
                </a:solidFill>
                <a:effectLst/>
                <a:latin typeface="Segoe UI" panose="020B0502040204020203" pitchFamily="34" charset="0"/>
              </a:rPr>
              <a:t>Requiring all users to register for Azure AD Multi-Factor Authentication.</a:t>
            </a:r>
          </a:p>
          <a:p>
            <a:pPr marL="112713" indent="-112713" algn="l">
              <a:buFont typeface="Arial" panose="020B0604020202020204" pitchFamily="34" charset="0"/>
              <a:buChar char="•"/>
            </a:pPr>
            <a:r>
              <a:rPr lang="en-US" sz="1400" b="0" i="0" dirty="0">
                <a:solidFill>
                  <a:srgbClr val="171717"/>
                </a:solidFill>
                <a:effectLst/>
                <a:latin typeface="Segoe UI" panose="020B0502040204020203" pitchFamily="34" charset="0"/>
              </a:rPr>
              <a:t>Requiring administrators to perform multi-factor authentication.</a:t>
            </a:r>
          </a:p>
          <a:p>
            <a:pPr marL="112713" indent="-112713" algn="l">
              <a:buFont typeface="Arial" panose="020B0604020202020204" pitchFamily="34" charset="0"/>
              <a:buChar char="•"/>
            </a:pPr>
            <a:r>
              <a:rPr lang="en-US" sz="1400" b="0" i="0" dirty="0">
                <a:solidFill>
                  <a:srgbClr val="171717"/>
                </a:solidFill>
                <a:effectLst/>
                <a:latin typeface="Segoe UI" panose="020B0502040204020203" pitchFamily="34" charset="0"/>
              </a:rPr>
              <a:t>Blocking legacy authentication protocols.</a:t>
            </a:r>
          </a:p>
          <a:p>
            <a:pPr marL="112713" indent="-112713" algn="l">
              <a:buFont typeface="Arial" panose="020B0604020202020204" pitchFamily="34" charset="0"/>
              <a:buChar char="•"/>
            </a:pPr>
            <a:r>
              <a:rPr lang="en-US" sz="1400" b="0" i="0" dirty="0">
                <a:solidFill>
                  <a:srgbClr val="171717"/>
                </a:solidFill>
                <a:effectLst/>
                <a:latin typeface="Segoe UI" panose="020B0502040204020203" pitchFamily="34" charset="0"/>
              </a:rPr>
              <a:t>Requiring users to perform multi-factor authentication when necessary.</a:t>
            </a:r>
          </a:p>
          <a:p>
            <a:pPr marL="112713" indent="-112713" algn="l">
              <a:buFont typeface="Arial" panose="020B0604020202020204" pitchFamily="34" charset="0"/>
              <a:buChar char="•"/>
            </a:pPr>
            <a:r>
              <a:rPr lang="en-US" sz="1400" b="0" i="0" dirty="0">
                <a:solidFill>
                  <a:srgbClr val="171717"/>
                </a:solidFill>
                <a:effectLst/>
                <a:latin typeface="Segoe UI" panose="020B0502040204020203" pitchFamily="34" charset="0"/>
              </a:rPr>
              <a:t>Protecting privileged activities like access to the Azure portal.</a:t>
            </a:r>
          </a:p>
        </p:txBody>
      </p:sp>
      <p:pic>
        <p:nvPicPr>
          <p:cNvPr id="2050" name="Picture 2">
            <a:extLst>
              <a:ext uri="{FF2B5EF4-FFF2-40B4-BE49-F238E27FC236}">
                <a16:creationId xmlns:a16="http://schemas.microsoft.com/office/drawing/2014/main" id="{EA402DCD-810E-4F30-B044-4E5D238F09E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37175" y="1526650"/>
            <a:ext cx="6181725" cy="513397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26CB870C-7EB2-4FF2-805D-A40C6F7EEDC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30836" y="1202006"/>
            <a:ext cx="2715586" cy="587665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2DB1AFB7-DDA7-4DFA-B5B4-7EF3811F764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198535" y="1173743"/>
            <a:ext cx="7755452" cy="200971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DBCC77A0-7160-46E2-8362-0C20B763588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16636" y="2750188"/>
            <a:ext cx="3610913" cy="440467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hlinkClick r:id="rId16" tooltip="What is conditional access"/>
            <a:extLst>
              <a:ext uri="{FF2B5EF4-FFF2-40B4-BE49-F238E27FC236}">
                <a16:creationId xmlns:a16="http://schemas.microsoft.com/office/drawing/2014/main" id="{EFA749D8-D5A9-4CE6-8BD1-430C490F6F03}"/>
              </a:ext>
            </a:extLst>
          </p:cNvPr>
          <p:cNvPicPr>
            <a:picLocks noChangeAspect="1"/>
          </p:cNvPicPr>
          <p:nvPr/>
        </p:nvPicPr>
        <p:blipFill>
          <a:blip r:embed="rId17">
            <a:extLst>
              <a:ext uri="{837473B0-CC2E-450A-ABE3-18F120FF3D39}">
                <a1611:picAttrSrcUrl xmlns:a1611="http://schemas.microsoft.com/office/drawing/2016/11/main" r:id="rId18"/>
              </a:ext>
            </a:extLst>
          </a:blip>
          <a:stretch>
            <a:fillRect/>
          </a:stretch>
        </p:blipFill>
        <p:spPr>
          <a:xfrm>
            <a:off x="11323637" y="5997405"/>
            <a:ext cx="666636" cy="666636"/>
          </a:xfrm>
          <a:prstGeom prst="rect">
            <a:avLst/>
          </a:prstGeom>
        </p:spPr>
      </p:pic>
    </p:spTree>
    <p:extLst>
      <p:ext uri="{BB962C8B-B14F-4D97-AF65-F5344CB8AC3E}">
        <p14:creationId xmlns:p14="http://schemas.microsoft.com/office/powerpoint/2010/main" val="18428342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wipe(left)">
                                      <p:cBhvr>
                                        <p:cTn id="7" dur="500"/>
                                        <p:tgtEl>
                                          <p:spTgt spid="6">
                                            <p:txEl>
                                              <p:pRg st="3" end="3"/>
                                            </p:txEl>
                                          </p:spTgt>
                                        </p:tgtEl>
                                      </p:cBhvr>
                                    </p:animEffect>
                                  </p:childTnLst>
                                </p:cTn>
                              </p:par>
                              <p:par>
                                <p:cTn id="8" presetID="10" presetClass="exit" presetSubtype="0" fill="hold" nodeType="withEffect">
                                  <p:stCondLst>
                                    <p:cond delay="0"/>
                                  </p:stCondLst>
                                  <p:childTnLst>
                                    <p:animEffect transition="out" filter="fade">
                                      <p:cBhvr>
                                        <p:cTn id="9" dur="500"/>
                                        <p:tgtEl>
                                          <p:spTgt spid="1026"/>
                                        </p:tgtEl>
                                      </p:cBhvr>
                                    </p:animEffect>
                                    <p:set>
                                      <p:cBhvr>
                                        <p:cTn id="10" dur="1" fill="hold">
                                          <p:stCondLst>
                                            <p:cond delay="499"/>
                                          </p:stCondLst>
                                        </p:cTn>
                                        <p:tgtEl>
                                          <p:spTgt spid="1026"/>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par>
                                <p:cTn id="14" presetID="9" presetClass="emph" presetSubtype="0" nodeType="withEffect">
                                  <p:stCondLst>
                                    <p:cond delay="0"/>
                                  </p:stCondLst>
                                  <p:childTnLst>
                                    <p:set>
                                      <p:cBhvr>
                                        <p:cTn id="15" dur="indefinite"/>
                                        <p:tgtEl>
                                          <p:spTgt spid="6">
                                            <p:txEl>
                                              <p:pRg st="0" end="0"/>
                                            </p:txEl>
                                          </p:spTgt>
                                        </p:tgtEl>
                                        <p:attrNameLst>
                                          <p:attrName>style.opacity</p:attrName>
                                        </p:attrNameLst>
                                      </p:cBhvr>
                                      <p:to>
                                        <p:strVal val="0.5"/>
                                      </p:to>
                                    </p:set>
                                    <p:animEffect filter="image" prLst="opacity: 0.5">
                                      <p:cBhvr rctx="IE">
                                        <p:cTn id="16" dur="indefinite"/>
                                        <p:tgtEl>
                                          <p:spTgt spid="6">
                                            <p:txEl>
                                              <p:pRg st="0" end="0"/>
                                            </p:txEl>
                                          </p:spTgt>
                                        </p:tgtEl>
                                      </p:cBhvr>
                                    </p:animEffect>
                                  </p:childTnLst>
                                </p:cTn>
                              </p:par>
                              <p:par>
                                <p:cTn id="17" presetID="9" presetClass="emph" presetSubtype="0" nodeType="withEffect">
                                  <p:stCondLst>
                                    <p:cond delay="0"/>
                                  </p:stCondLst>
                                  <p:childTnLst>
                                    <p:set>
                                      <p:cBhvr>
                                        <p:cTn id="18" dur="indefinite"/>
                                        <p:tgtEl>
                                          <p:spTgt spid="6">
                                            <p:txEl>
                                              <p:pRg st="1" end="1"/>
                                            </p:txEl>
                                          </p:spTgt>
                                        </p:tgtEl>
                                        <p:attrNameLst>
                                          <p:attrName>style.opacity</p:attrName>
                                        </p:attrNameLst>
                                      </p:cBhvr>
                                      <p:to>
                                        <p:strVal val="0.5"/>
                                      </p:to>
                                    </p:set>
                                    <p:animEffect filter="image" prLst="opacity: 0.5">
                                      <p:cBhvr rctx="IE">
                                        <p:cTn id="19" dur="indefinite"/>
                                        <p:tgtEl>
                                          <p:spTgt spid="6">
                                            <p:txEl>
                                              <p:pRg st="1" end="1"/>
                                            </p:txEl>
                                          </p:spTgt>
                                        </p:tgtEl>
                                      </p:cBhvr>
                                    </p:animEffect>
                                  </p:childTnLst>
                                </p:cTn>
                              </p:par>
                              <p:par>
                                <p:cTn id="20" presetID="9" presetClass="emph" presetSubtype="0" nodeType="withEffect">
                                  <p:stCondLst>
                                    <p:cond delay="0"/>
                                  </p:stCondLst>
                                  <p:childTnLst>
                                    <p:set>
                                      <p:cBhvr>
                                        <p:cTn id="21" dur="indefinite"/>
                                        <p:tgtEl>
                                          <p:spTgt spid="6">
                                            <p:txEl>
                                              <p:pRg st="2" end="2"/>
                                            </p:txEl>
                                          </p:spTgt>
                                        </p:tgtEl>
                                        <p:attrNameLst>
                                          <p:attrName>style.opacity</p:attrName>
                                        </p:attrNameLst>
                                      </p:cBhvr>
                                      <p:to>
                                        <p:strVal val="0.5"/>
                                      </p:to>
                                    </p:set>
                                    <p:animEffect filter="image" prLst="opacity: 0.5">
                                      <p:cBhvr rctx="IE">
                                        <p:cTn id="22" dur="indefinite"/>
                                        <p:tgtEl>
                                          <p:spTgt spid="6">
                                            <p:txEl>
                                              <p:pRg st="2" end="2"/>
                                            </p:txEl>
                                          </p:spTgt>
                                        </p:tgtEl>
                                      </p:cBhvr>
                                    </p:animEffec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Effect transition="in" filter="wipe(left)">
                                      <p:cBhvr>
                                        <p:cTn id="26" dur="500"/>
                                        <p:tgtEl>
                                          <p:spTgt spid="6">
                                            <p:txEl>
                                              <p:pRg st="4" end="4"/>
                                            </p:txEl>
                                          </p:spTgt>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2050"/>
                                        </p:tgtEl>
                                        <p:attrNameLst>
                                          <p:attrName>style.visibility</p:attrName>
                                        </p:attrNameLst>
                                      </p:cBhvr>
                                      <p:to>
                                        <p:strVal val="visible"/>
                                      </p:to>
                                    </p:set>
                                    <p:animEffect transition="in" filter="fade">
                                      <p:cBhvr>
                                        <p:cTn id="30" dur="500"/>
                                        <p:tgtEl>
                                          <p:spTgt spid="205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left)">
                                      <p:cBhvr>
                                        <p:cTn id="35" dur="500"/>
                                        <p:tgtEl>
                                          <p:spTgt spid="6">
                                            <p:txEl>
                                              <p:pRg st="5" end="5"/>
                                            </p:txEl>
                                          </p:spTgt>
                                        </p:tgtEl>
                                      </p:cBhvr>
                                    </p:animEffect>
                                  </p:childTnLst>
                                </p:cTn>
                              </p:par>
                              <p:par>
                                <p:cTn id="36" presetID="10" presetClass="exit" presetSubtype="0" fill="hold" nodeType="withEffect">
                                  <p:stCondLst>
                                    <p:cond delay="0"/>
                                  </p:stCondLst>
                                  <p:childTnLst>
                                    <p:animEffect transition="out" filter="fade">
                                      <p:cBhvr>
                                        <p:cTn id="37" dur="500"/>
                                        <p:tgtEl>
                                          <p:spTgt spid="2050"/>
                                        </p:tgtEl>
                                      </p:cBhvr>
                                    </p:animEffect>
                                    <p:set>
                                      <p:cBhvr>
                                        <p:cTn id="38" dur="1" fill="hold">
                                          <p:stCondLst>
                                            <p:cond delay="499"/>
                                          </p:stCondLst>
                                        </p:cTn>
                                        <p:tgtEl>
                                          <p:spTgt spid="2050"/>
                                        </p:tgtEl>
                                        <p:attrNameLst>
                                          <p:attrName>style.visibility</p:attrName>
                                        </p:attrNameLst>
                                      </p:cBhvr>
                                      <p:to>
                                        <p:strVal val="hidden"/>
                                      </p:to>
                                    </p:set>
                                  </p:childTnLst>
                                </p:cTn>
                              </p:par>
                              <p:par>
                                <p:cTn id="39" presetID="9" presetClass="emph" presetSubtype="0" nodeType="withEffect">
                                  <p:stCondLst>
                                    <p:cond delay="0"/>
                                  </p:stCondLst>
                                  <p:childTnLst>
                                    <p:set>
                                      <p:cBhvr>
                                        <p:cTn id="40" dur="indefinite"/>
                                        <p:tgtEl>
                                          <p:spTgt spid="6">
                                            <p:txEl>
                                              <p:pRg st="3" end="3"/>
                                            </p:txEl>
                                          </p:spTgt>
                                        </p:tgtEl>
                                        <p:attrNameLst>
                                          <p:attrName>style.opacity</p:attrName>
                                        </p:attrNameLst>
                                      </p:cBhvr>
                                      <p:to>
                                        <p:strVal val="0.5"/>
                                      </p:to>
                                    </p:set>
                                    <p:animEffect filter="image" prLst="opacity: 0.5">
                                      <p:cBhvr rctx="IE">
                                        <p:cTn id="41" dur="indefinite"/>
                                        <p:tgtEl>
                                          <p:spTgt spid="6">
                                            <p:txEl>
                                              <p:pRg st="3" end="3"/>
                                            </p:txEl>
                                          </p:spTgt>
                                        </p:tgtEl>
                                      </p:cBhvr>
                                    </p:animEffect>
                                  </p:childTnLst>
                                </p:cTn>
                              </p:par>
                              <p:par>
                                <p:cTn id="42" presetID="9" presetClass="emph" presetSubtype="0" nodeType="withEffect">
                                  <p:stCondLst>
                                    <p:cond delay="0"/>
                                  </p:stCondLst>
                                  <p:childTnLst>
                                    <p:set>
                                      <p:cBhvr>
                                        <p:cTn id="43" dur="indefinite"/>
                                        <p:tgtEl>
                                          <p:spTgt spid="6">
                                            <p:txEl>
                                              <p:pRg st="4" end="4"/>
                                            </p:txEl>
                                          </p:spTgt>
                                        </p:tgtEl>
                                        <p:attrNameLst>
                                          <p:attrName>style.opacity</p:attrName>
                                        </p:attrNameLst>
                                      </p:cBhvr>
                                      <p:to>
                                        <p:strVal val="0.5"/>
                                      </p:to>
                                    </p:set>
                                    <p:animEffect filter="image" prLst="opacity: 0.5">
                                      <p:cBhvr rctx="IE">
                                        <p:cTn id="44" dur="indefinite"/>
                                        <p:tgtEl>
                                          <p:spTgt spid="6">
                                            <p:txEl>
                                              <p:pRg st="4" end="4"/>
                                            </p:txEl>
                                          </p:spTgt>
                                        </p:tgtEl>
                                      </p:cBhvr>
                                    </p:animEffect>
                                  </p:childTnLst>
                                </p:cTn>
                              </p:par>
                            </p:childTnLst>
                          </p:cTn>
                        </p:par>
                        <p:par>
                          <p:cTn id="45" fill="hold">
                            <p:stCondLst>
                              <p:cond delay="500"/>
                            </p:stCondLst>
                            <p:childTnLst>
                              <p:par>
                                <p:cTn id="46" presetID="22" presetClass="entr" presetSubtype="8" fill="hold" nodeType="afterEffect">
                                  <p:stCondLst>
                                    <p:cond delay="0"/>
                                  </p:stCondLst>
                                  <p:childTnLst>
                                    <p:set>
                                      <p:cBhvr>
                                        <p:cTn id="47" dur="1" fill="hold">
                                          <p:stCondLst>
                                            <p:cond delay="0"/>
                                          </p:stCondLst>
                                        </p:cTn>
                                        <p:tgtEl>
                                          <p:spTgt spid="6">
                                            <p:txEl>
                                              <p:pRg st="6" end="6"/>
                                            </p:txEl>
                                          </p:spTgt>
                                        </p:tgtEl>
                                        <p:attrNameLst>
                                          <p:attrName>style.visibility</p:attrName>
                                        </p:attrNameLst>
                                      </p:cBhvr>
                                      <p:to>
                                        <p:strVal val="visible"/>
                                      </p:to>
                                    </p:set>
                                    <p:animEffect transition="in" filter="wipe(left)">
                                      <p:cBhvr>
                                        <p:cTn id="48" dur="500"/>
                                        <p:tgtEl>
                                          <p:spTgt spid="6">
                                            <p:txEl>
                                              <p:pRg st="6" end="6"/>
                                            </p:txEl>
                                          </p:spTgt>
                                        </p:tgtEl>
                                      </p:cBhvr>
                                    </p:animEffect>
                                  </p:childTnLst>
                                </p:cTn>
                              </p:par>
                            </p:childTnLst>
                          </p:cTn>
                        </p:par>
                        <p:par>
                          <p:cTn id="49" fill="hold">
                            <p:stCondLst>
                              <p:cond delay="1000"/>
                            </p:stCondLst>
                            <p:childTnLst>
                              <p:par>
                                <p:cTn id="50" presetID="22" presetClass="entr" presetSubtype="1" fill="hold" nodeType="afterEffect">
                                  <p:stCondLst>
                                    <p:cond delay="0"/>
                                  </p:stCondLst>
                                  <p:childTnLst>
                                    <p:set>
                                      <p:cBhvr>
                                        <p:cTn id="51" dur="1" fill="hold">
                                          <p:stCondLst>
                                            <p:cond delay="0"/>
                                          </p:stCondLst>
                                        </p:cTn>
                                        <p:tgtEl>
                                          <p:spTgt spid="3074"/>
                                        </p:tgtEl>
                                        <p:attrNameLst>
                                          <p:attrName>style.visibility</p:attrName>
                                        </p:attrNameLst>
                                      </p:cBhvr>
                                      <p:to>
                                        <p:strVal val="visible"/>
                                      </p:to>
                                    </p:set>
                                    <p:animEffect transition="in" filter="wipe(up)">
                                      <p:cBhvr>
                                        <p:cTn id="52" dur="500"/>
                                        <p:tgtEl>
                                          <p:spTgt spid="307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6">
                                            <p:txEl>
                                              <p:pRg st="7" end="7"/>
                                            </p:txEl>
                                          </p:spTgt>
                                        </p:tgtEl>
                                        <p:attrNameLst>
                                          <p:attrName>style.visibility</p:attrName>
                                        </p:attrNameLst>
                                      </p:cBhvr>
                                      <p:to>
                                        <p:strVal val="visible"/>
                                      </p:to>
                                    </p:set>
                                    <p:animEffect transition="in" filter="wipe(left)">
                                      <p:cBhvr>
                                        <p:cTn id="57" dur="500"/>
                                        <p:tgtEl>
                                          <p:spTgt spid="6">
                                            <p:txEl>
                                              <p:pRg st="7" end="7"/>
                                            </p:txEl>
                                          </p:spTgt>
                                        </p:tgtEl>
                                      </p:cBhvr>
                                    </p:animEffect>
                                  </p:childTnLst>
                                </p:cTn>
                              </p:par>
                              <p:par>
                                <p:cTn id="58" presetID="10" presetClass="exit" presetSubtype="0" fill="hold" nodeType="withEffect">
                                  <p:stCondLst>
                                    <p:cond delay="0"/>
                                  </p:stCondLst>
                                  <p:childTnLst>
                                    <p:animEffect transition="out" filter="fade">
                                      <p:cBhvr>
                                        <p:cTn id="59" dur="500"/>
                                        <p:tgtEl>
                                          <p:spTgt spid="3074"/>
                                        </p:tgtEl>
                                      </p:cBhvr>
                                    </p:animEffect>
                                    <p:set>
                                      <p:cBhvr>
                                        <p:cTn id="60" dur="1" fill="hold">
                                          <p:stCondLst>
                                            <p:cond delay="499"/>
                                          </p:stCondLst>
                                        </p:cTn>
                                        <p:tgtEl>
                                          <p:spTgt spid="3074"/>
                                        </p:tgtEl>
                                        <p:attrNameLst>
                                          <p:attrName>style.visibility</p:attrName>
                                        </p:attrNameLst>
                                      </p:cBhvr>
                                      <p:to>
                                        <p:strVal val="hidden"/>
                                      </p:to>
                                    </p:set>
                                  </p:childTnLst>
                                </p:cTn>
                              </p:par>
                            </p:childTnLst>
                          </p:cTn>
                        </p:par>
                        <p:par>
                          <p:cTn id="61" fill="hold">
                            <p:stCondLst>
                              <p:cond delay="500"/>
                            </p:stCondLst>
                            <p:childTnLst>
                              <p:par>
                                <p:cTn id="62" presetID="22" presetClass="entr" presetSubtype="8" fill="hold" nodeType="afterEffect">
                                  <p:stCondLst>
                                    <p:cond delay="0"/>
                                  </p:stCondLst>
                                  <p:childTnLst>
                                    <p:set>
                                      <p:cBhvr>
                                        <p:cTn id="63" dur="1" fill="hold">
                                          <p:stCondLst>
                                            <p:cond delay="0"/>
                                          </p:stCondLst>
                                        </p:cTn>
                                        <p:tgtEl>
                                          <p:spTgt spid="6">
                                            <p:txEl>
                                              <p:pRg st="8" end="8"/>
                                            </p:txEl>
                                          </p:spTgt>
                                        </p:tgtEl>
                                        <p:attrNameLst>
                                          <p:attrName>style.visibility</p:attrName>
                                        </p:attrNameLst>
                                      </p:cBhvr>
                                      <p:to>
                                        <p:strVal val="visible"/>
                                      </p:to>
                                    </p:set>
                                    <p:animEffect transition="in" filter="wipe(left)">
                                      <p:cBhvr>
                                        <p:cTn id="64" dur="500"/>
                                        <p:tgtEl>
                                          <p:spTgt spid="6">
                                            <p:txEl>
                                              <p:pRg st="8" end="8"/>
                                            </p:txEl>
                                          </p:spTgt>
                                        </p:tgtEl>
                                      </p:cBhvr>
                                    </p:animEffect>
                                  </p:childTnLst>
                                </p:cTn>
                              </p:par>
                            </p:childTnLst>
                          </p:cTn>
                        </p:par>
                        <p:par>
                          <p:cTn id="65" fill="hold">
                            <p:stCondLst>
                              <p:cond delay="1000"/>
                            </p:stCondLst>
                            <p:childTnLst>
                              <p:par>
                                <p:cTn id="66" presetID="22" presetClass="entr" presetSubtype="8" fill="hold" nodeType="afterEffect">
                                  <p:stCondLst>
                                    <p:cond delay="0"/>
                                  </p:stCondLst>
                                  <p:childTnLst>
                                    <p:set>
                                      <p:cBhvr>
                                        <p:cTn id="67" dur="1" fill="hold">
                                          <p:stCondLst>
                                            <p:cond delay="0"/>
                                          </p:stCondLst>
                                        </p:cTn>
                                        <p:tgtEl>
                                          <p:spTgt spid="6">
                                            <p:txEl>
                                              <p:pRg st="9" end="9"/>
                                            </p:txEl>
                                          </p:spTgt>
                                        </p:tgtEl>
                                        <p:attrNameLst>
                                          <p:attrName>style.visibility</p:attrName>
                                        </p:attrNameLst>
                                      </p:cBhvr>
                                      <p:to>
                                        <p:strVal val="visible"/>
                                      </p:to>
                                    </p:set>
                                    <p:animEffect transition="in" filter="wipe(left)">
                                      <p:cBhvr>
                                        <p:cTn id="68" dur="500"/>
                                        <p:tgtEl>
                                          <p:spTgt spid="6">
                                            <p:txEl>
                                              <p:pRg st="9" end="9"/>
                                            </p:txEl>
                                          </p:spTgt>
                                        </p:tgtEl>
                                      </p:cBhvr>
                                    </p:animEffect>
                                  </p:childTnLst>
                                </p:cTn>
                              </p:par>
                            </p:childTnLst>
                          </p:cTn>
                        </p:par>
                        <p:par>
                          <p:cTn id="69" fill="hold">
                            <p:stCondLst>
                              <p:cond delay="1500"/>
                            </p:stCondLst>
                            <p:childTnLst>
                              <p:par>
                                <p:cTn id="70" presetID="22" presetClass="entr" presetSubtype="8" fill="hold" nodeType="afterEffect">
                                  <p:stCondLst>
                                    <p:cond delay="0"/>
                                  </p:stCondLst>
                                  <p:childTnLst>
                                    <p:set>
                                      <p:cBhvr>
                                        <p:cTn id="71" dur="1" fill="hold">
                                          <p:stCondLst>
                                            <p:cond delay="0"/>
                                          </p:stCondLst>
                                        </p:cTn>
                                        <p:tgtEl>
                                          <p:spTgt spid="6">
                                            <p:txEl>
                                              <p:pRg st="10" end="10"/>
                                            </p:txEl>
                                          </p:spTgt>
                                        </p:tgtEl>
                                        <p:attrNameLst>
                                          <p:attrName>style.visibility</p:attrName>
                                        </p:attrNameLst>
                                      </p:cBhvr>
                                      <p:to>
                                        <p:strVal val="visible"/>
                                      </p:to>
                                    </p:set>
                                    <p:animEffect transition="in" filter="wipe(left)">
                                      <p:cBhvr>
                                        <p:cTn id="72" dur="500"/>
                                        <p:tgtEl>
                                          <p:spTgt spid="6">
                                            <p:txEl>
                                              <p:pRg st="10" end="10"/>
                                            </p:txEl>
                                          </p:spTgt>
                                        </p:tgtEl>
                                      </p:cBhvr>
                                    </p:animEffect>
                                  </p:childTnLst>
                                </p:cTn>
                              </p:par>
                              <p:par>
                                <p:cTn id="73" presetID="9" presetClass="emph" presetSubtype="0" nodeType="withEffect">
                                  <p:stCondLst>
                                    <p:cond delay="0"/>
                                  </p:stCondLst>
                                  <p:childTnLst>
                                    <p:set>
                                      <p:cBhvr>
                                        <p:cTn id="74" dur="indefinite"/>
                                        <p:tgtEl>
                                          <p:spTgt spid="6">
                                            <p:txEl>
                                              <p:pRg st="5" end="5"/>
                                            </p:txEl>
                                          </p:spTgt>
                                        </p:tgtEl>
                                        <p:attrNameLst>
                                          <p:attrName>style.opacity</p:attrName>
                                        </p:attrNameLst>
                                      </p:cBhvr>
                                      <p:to>
                                        <p:strVal val="0.5"/>
                                      </p:to>
                                    </p:set>
                                    <p:animEffect filter="image" prLst="opacity: 0.5">
                                      <p:cBhvr rctx="IE">
                                        <p:cTn id="75" dur="indefinite"/>
                                        <p:tgtEl>
                                          <p:spTgt spid="6">
                                            <p:txEl>
                                              <p:pRg st="5" end="5"/>
                                            </p:txEl>
                                          </p:spTgt>
                                        </p:tgtEl>
                                      </p:cBhvr>
                                    </p:animEffect>
                                  </p:childTnLst>
                                </p:cTn>
                              </p:par>
                              <p:par>
                                <p:cTn id="76" presetID="9" presetClass="emph" presetSubtype="0" nodeType="withEffect">
                                  <p:stCondLst>
                                    <p:cond delay="0"/>
                                  </p:stCondLst>
                                  <p:childTnLst>
                                    <p:set>
                                      <p:cBhvr>
                                        <p:cTn id="77" dur="indefinite"/>
                                        <p:tgtEl>
                                          <p:spTgt spid="6">
                                            <p:txEl>
                                              <p:pRg st="6" end="6"/>
                                            </p:txEl>
                                          </p:spTgt>
                                        </p:tgtEl>
                                        <p:attrNameLst>
                                          <p:attrName>style.opacity</p:attrName>
                                        </p:attrNameLst>
                                      </p:cBhvr>
                                      <p:to>
                                        <p:strVal val="0.5"/>
                                      </p:to>
                                    </p:set>
                                    <p:animEffect filter="image" prLst="opacity: 0.5">
                                      <p:cBhvr rctx="IE">
                                        <p:cTn id="78" dur="indefinite"/>
                                        <p:tgtEl>
                                          <p:spTgt spid="6">
                                            <p:txEl>
                                              <p:pRg st="6" end="6"/>
                                            </p:txEl>
                                          </p:spTgt>
                                        </p:tgtEl>
                                      </p:cBhvr>
                                    </p:animEffect>
                                  </p:childTnLst>
                                </p:cTn>
                              </p:par>
                            </p:childTnLst>
                          </p:cTn>
                        </p:par>
                        <p:par>
                          <p:cTn id="79" fill="hold">
                            <p:stCondLst>
                              <p:cond delay="2000"/>
                            </p:stCondLst>
                            <p:childTnLst>
                              <p:par>
                                <p:cTn id="80" presetID="10" presetClass="entr" presetSubtype="0" fill="hold" nodeType="afterEffect">
                                  <p:stCondLst>
                                    <p:cond delay="0"/>
                                  </p:stCondLst>
                                  <p:childTnLst>
                                    <p:set>
                                      <p:cBhvr>
                                        <p:cTn id="81" dur="1" fill="hold">
                                          <p:stCondLst>
                                            <p:cond delay="0"/>
                                          </p:stCondLst>
                                        </p:cTn>
                                        <p:tgtEl>
                                          <p:spTgt spid="5122"/>
                                        </p:tgtEl>
                                        <p:attrNameLst>
                                          <p:attrName>style.visibility</p:attrName>
                                        </p:attrNameLst>
                                      </p:cBhvr>
                                      <p:to>
                                        <p:strVal val="visible"/>
                                      </p:to>
                                    </p:set>
                                    <p:animEffect transition="in" filter="fade">
                                      <p:cBhvr>
                                        <p:cTn id="82" dur="500"/>
                                        <p:tgtEl>
                                          <p:spTgt spid="5122"/>
                                        </p:tgtEl>
                                      </p:cBhvr>
                                    </p:animEffect>
                                  </p:childTnLst>
                                </p:cTn>
                              </p:par>
                            </p:childTnLst>
                          </p:cTn>
                        </p:par>
                        <p:par>
                          <p:cTn id="83" fill="hold">
                            <p:stCondLst>
                              <p:cond delay="2500"/>
                            </p:stCondLst>
                            <p:childTnLst>
                              <p:par>
                                <p:cTn id="84" presetID="10" presetClass="entr" presetSubtype="0" fill="hold" nodeType="afterEffect">
                                  <p:stCondLst>
                                    <p:cond delay="0"/>
                                  </p:stCondLst>
                                  <p:childTnLst>
                                    <p:set>
                                      <p:cBhvr>
                                        <p:cTn id="85" dur="1" fill="hold">
                                          <p:stCondLst>
                                            <p:cond delay="0"/>
                                          </p:stCondLst>
                                        </p:cTn>
                                        <p:tgtEl>
                                          <p:spTgt spid="4098"/>
                                        </p:tgtEl>
                                        <p:attrNameLst>
                                          <p:attrName>style.visibility</p:attrName>
                                        </p:attrNameLst>
                                      </p:cBhvr>
                                      <p:to>
                                        <p:strVal val="visible"/>
                                      </p:to>
                                    </p:set>
                                    <p:animEffect transition="in" filter="fade">
                                      <p:cBhvr>
                                        <p:cTn id="86"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274639" y="295274"/>
            <a:ext cx="12161836" cy="917575"/>
          </a:xfrm>
        </p:spPr>
        <p:txBody>
          <a:bodyPr/>
          <a:lstStyle/>
          <a:p>
            <a:r>
              <a:rPr lang="en-US" dirty="0"/>
              <a:t>Plan, implement, &amp; administer conditional access</a:t>
            </a:r>
          </a:p>
        </p:txBody>
      </p:sp>
      <p:sp>
        <p:nvSpPr>
          <p:cNvPr id="6" name="Text Placeholder 5"/>
          <p:cNvSpPr>
            <a:spLocks noGrp="1"/>
          </p:cNvSpPr>
          <p:nvPr>
            <p:ph type="body" sz="quarter" idx="10"/>
          </p:nvPr>
        </p:nvSpPr>
        <p:spPr>
          <a:xfrm>
            <a:off x="274638" y="1212850"/>
            <a:ext cx="4495799" cy="6771084"/>
          </a:xfrm>
        </p:spPr>
        <p:txBody>
          <a:bodyPr/>
          <a:lstStyle/>
          <a:p>
            <a:r>
              <a:rPr lang="en-US" dirty="0"/>
              <a:t>Application Controls</a:t>
            </a:r>
            <a:endParaRPr lang="en-US" sz="2000" dirty="0"/>
          </a:p>
          <a:p>
            <a:pPr lvl="2"/>
            <a:r>
              <a:rPr lang="en-US" dirty="0">
                <a:hlinkClick r:id="rId3"/>
              </a:rPr>
              <a:t>Require App Protection Policy</a:t>
            </a:r>
            <a:endParaRPr lang="en-US" dirty="0"/>
          </a:p>
          <a:p>
            <a:pPr lvl="2"/>
            <a:r>
              <a:rPr lang="en-US" dirty="0">
                <a:hlinkClick r:id="rId4"/>
              </a:rPr>
              <a:t>M365 Apps</a:t>
            </a:r>
            <a:endParaRPr lang="en-US" dirty="0"/>
          </a:p>
          <a:p>
            <a:pPr lvl="2"/>
            <a:r>
              <a:rPr lang="en-US" dirty="0">
                <a:hlinkClick r:id="rId5"/>
              </a:rPr>
              <a:t>Browser Apps</a:t>
            </a:r>
            <a:endParaRPr lang="en-US" dirty="0"/>
          </a:p>
          <a:p>
            <a:pPr lvl="2"/>
            <a:r>
              <a:rPr lang="en-US" dirty="0">
                <a:hlinkClick r:id="rId6"/>
              </a:rPr>
              <a:t>EXO &amp; SPO</a:t>
            </a:r>
            <a:endParaRPr lang="en-US" dirty="0"/>
          </a:p>
          <a:p>
            <a:pPr lvl="2"/>
            <a:r>
              <a:rPr lang="en-US" dirty="0">
                <a:hlinkClick r:id="rId7"/>
              </a:rPr>
              <a:t>Deploy App Control for any app</a:t>
            </a:r>
            <a:endParaRPr lang="en-US" dirty="0"/>
          </a:p>
          <a:p>
            <a:r>
              <a:rPr lang="en-US" dirty="0"/>
              <a:t>Session Management</a:t>
            </a:r>
          </a:p>
          <a:p>
            <a:pPr lvl="2"/>
            <a:r>
              <a:rPr lang="en-US" dirty="0">
                <a:hlinkClick r:id="rId8"/>
              </a:rPr>
              <a:t>Session Controls</a:t>
            </a:r>
            <a:r>
              <a:rPr lang="en-US" dirty="0"/>
              <a:t> </a:t>
            </a:r>
          </a:p>
          <a:p>
            <a:pPr lvl="2"/>
            <a:r>
              <a:rPr lang="en-US" dirty="0">
                <a:hlinkClick r:id="rId9"/>
              </a:rPr>
              <a:t>How session controls work</a:t>
            </a:r>
            <a:endParaRPr lang="en-US" dirty="0"/>
          </a:p>
          <a:p>
            <a:r>
              <a:rPr lang="en-US" dirty="0"/>
              <a:t>Smart Lockout</a:t>
            </a:r>
          </a:p>
          <a:p>
            <a:pPr marL="346075" lvl="2" indent="-231775"/>
            <a:r>
              <a:rPr lang="en-US" dirty="0">
                <a:solidFill>
                  <a:schemeClr val="bg1"/>
                </a:solidFill>
                <a:latin typeface="+mj-lt"/>
                <a:hlinkClick r:id="rId10"/>
              </a:rPr>
              <a:t>Azure AD Smart Lockout</a:t>
            </a:r>
            <a:endParaRPr lang="en-US" dirty="0">
              <a:solidFill>
                <a:schemeClr val="bg1"/>
              </a:solidFill>
              <a:latin typeface="+mj-lt"/>
            </a:endParaRPr>
          </a:p>
          <a:p>
            <a:pPr lvl="2"/>
            <a:endParaRPr lang="en-US" dirty="0"/>
          </a:p>
          <a:p>
            <a:pPr lvl="2"/>
            <a:endParaRPr lang="en-US" dirty="0"/>
          </a:p>
          <a:p>
            <a:pPr lvl="2"/>
            <a:endParaRPr lang="en-US" dirty="0"/>
          </a:p>
        </p:txBody>
      </p:sp>
      <p:pic>
        <p:nvPicPr>
          <p:cNvPr id="6146" name="Picture 2">
            <a:extLst>
              <a:ext uri="{FF2B5EF4-FFF2-40B4-BE49-F238E27FC236}">
                <a16:creationId xmlns:a16="http://schemas.microsoft.com/office/drawing/2014/main" id="{8F71114E-1B75-4938-962D-C3AFDD0614B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91063" y="1363662"/>
            <a:ext cx="7824787" cy="340467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hlinkClick r:id="rId12" tooltip="How to deploy conditional access"/>
            <a:extLst>
              <a:ext uri="{FF2B5EF4-FFF2-40B4-BE49-F238E27FC236}">
                <a16:creationId xmlns:a16="http://schemas.microsoft.com/office/drawing/2014/main" id="{1C8ED9BA-E12C-4663-B0F1-D3D386FED191}"/>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11323637" y="5997405"/>
            <a:ext cx="666636" cy="666636"/>
          </a:xfrm>
          <a:prstGeom prst="rect">
            <a:avLst/>
          </a:prstGeom>
        </p:spPr>
      </p:pic>
    </p:spTree>
    <p:extLst>
      <p:ext uri="{BB962C8B-B14F-4D97-AF65-F5344CB8AC3E}">
        <p14:creationId xmlns:p14="http://schemas.microsoft.com/office/powerpoint/2010/main" val="264602184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animEffect transition="in" filter="wipe(left)">
                                      <p:cBhvr>
                                        <p:cTn id="7" dur="500"/>
                                        <p:tgtEl>
                                          <p:spTgt spid="6">
                                            <p:txEl>
                                              <p:pRg st="6" end="6"/>
                                            </p:txEl>
                                          </p:spTgt>
                                        </p:tgtEl>
                                      </p:cBhvr>
                                    </p:animEffect>
                                  </p:childTnLst>
                                </p:cTn>
                              </p:par>
                              <p:par>
                                <p:cTn id="8" presetID="9" presetClass="emph" presetSubtype="0" nodeType="withEffect">
                                  <p:stCondLst>
                                    <p:cond delay="0"/>
                                  </p:stCondLst>
                                  <p:childTnLst>
                                    <p:set>
                                      <p:cBhvr>
                                        <p:cTn id="9" dur="indefinite"/>
                                        <p:tgtEl>
                                          <p:spTgt spid="6">
                                            <p:txEl>
                                              <p:pRg st="0" end="0"/>
                                            </p:txEl>
                                          </p:spTgt>
                                        </p:tgtEl>
                                        <p:attrNameLst>
                                          <p:attrName>style.opacity</p:attrName>
                                        </p:attrNameLst>
                                      </p:cBhvr>
                                      <p:to>
                                        <p:strVal val="0.5"/>
                                      </p:to>
                                    </p:set>
                                    <p:animEffect filter="image" prLst="opacity: 0.5">
                                      <p:cBhvr rctx="IE">
                                        <p:cTn id="10" dur="indefinite"/>
                                        <p:tgtEl>
                                          <p:spTgt spid="6">
                                            <p:txEl>
                                              <p:pRg st="0" end="0"/>
                                            </p:txEl>
                                          </p:spTgt>
                                        </p:tgtEl>
                                      </p:cBhvr>
                                    </p:animEffect>
                                  </p:childTnLst>
                                </p:cTn>
                              </p:par>
                              <p:par>
                                <p:cTn id="11" presetID="9" presetClass="emph" presetSubtype="0" nodeType="withEffect">
                                  <p:stCondLst>
                                    <p:cond delay="0"/>
                                  </p:stCondLst>
                                  <p:childTnLst>
                                    <p:set>
                                      <p:cBhvr>
                                        <p:cTn id="12" dur="indefinite"/>
                                        <p:tgtEl>
                                          <p:spTgt spid="6">
                                            <p:txEl>
                                              <p:pRg st="1" end="1"/>
                                            </p:txEl>
                                          </p:spTgt>
                                        </p:tgtEl>
                                        <p:attrNameLst>
                                          <p:attrName>style.opacity</p:attrName>
                                        </p:attrNameLst>
                                      </p:cBhvr>
                                      <p:to>
                                        <p:strVal val="0.5"/>
                                      </p:to>
                                    </p:set>
                                    <p:animEffect filter="image" prLst="opacity: 0.5">
                                      <p:cBhvr rctx="IE">
                                        <p:cTn id="13" dur="indefinite"/>
                                        <p:tgtEl>
                                          <p:spTgt spid="6">
                                            <p:txEl>
                                              <p:pRg st="1" end="1"/>
                                            </p:txEl>
                                          </p:spTgt>
                                        </p:tgtEl>
                                      </p:cBhvr>
                                    </p:animEffect>
                                  </p:childTnLst>
                                </p:cTn>
                              </p:par>
                              <p:par>
                                <p:cTn id="14" presetID="9" presetClass="emph" presetSubtype="0" nodeType="withEffect">
                                  <p:stCondLst>
                                    <p:cond delay="0"/>
                                  </p:stCondLst>
                                  <p:childTnLst>
                                    <p:set>
                                      <p:cBhvr>
                                        <p:cTn id="15" dur="indefinite"/>
                                        <p:tgtEl>
                                          <p:spTgt spid="6">
                                            <p:txEl>
                                              <p:pRg st="2" end="2"/>
                                            </p:txEl>
                                          </p:spTgt>
                                        </p:tgtEl>
                                        <p:attrNameLst>
                                          <p:attrName>style.opacity</p:attrName>
                                        </p:attrNameLst>
                                      </p:cBhvr>
                                      <p:to>
                                        <p:strVal val="0.5"/>
                                      </p:to>
                                    </p:set>
                                    <p:animEffect filter="image" prLst="opacity: 0.5">
                                      <p:cBhvr rctx="IE">
                                        <p:cTn id="16" dur="indefinite"/>
                                        <p:tgtEl>
                                          <p:spTgt spid="6">
                                            <p:txEl>
                                              <p:pRg st="2" end="2"/>
                                            </p:txEl>
                                          </p:spTgt>
                                        </p:tgtEl>
                                      </p:cBhvr>
                                    </p:animEffect>
                                  </p:childTnLst>
                                </p:cTn>
                              </p:par>
                              <p:par>
                                <p:cTn id="17" presetID="9" presetClass="emph" presetSubtype="0" nodeType="withEffect">
                                  <p:stCondLst>
                                    <p:cond delay="0"/>
                                  </p:stCondLst>
                                  <p:childTnLst>
                                    <p:set>
                                      <p:cBhvr>
                                        <p:cTn id="18" dur="indefinite"/>
                                        <p:tgtEl>
                                          <p:spTgt spid="6">
                                            <p:txEl>
                                              <p:pRg st="3" end="3"/>
                                            </p:txEl>
                                          </p:spTgt>
                                        </p:tgtEl>
                                        <p:attrNameLst>
                                          <p:attrName>style.opacity</p:attrName>
                                        </p:attrNameLst>
                                      </p:cBhvr>
                                      <p:to>
                                        <p:strVal val="0.5"/>
                                      </p:to>
                                    </p:set>
                                    <p:animEffect filter="image" prLst="opacity: 0.5">
                                      <p:cBhvr rctx="IE">
                                        <p:cTn id="19" dur="indefinite"/>
                                        <p:tgtEl>
                                          <p:spTgt spid="6">
                                            <p:txEl>
                                              <p:pRg st="3" end="3"/>
                                            </p:txEl>
                                          </p:spTgt>
                                        </p:tgtEl>
                                      </p:cBhvr>
                                    </p:animEffect>
                                  </p:childTnLst>
                                </p:cTn>
                              </p:par>
                              <p:par>
                                <p:cTn id="20" presetID="9" presetClass="emph" presetSubtype="0" nodeType="withEffect">
                                  <p:stCondLst>
                                    <p:cond delay="0"/>
                                  </p:stCondLst>
                                  <p:childTnLst>
                                    <p:set>
                                      <p:cBhvr>
                                        <p:cTn id="21" dur="indefinite"/>
                                        <p:tgtEl>
                                          <p:spTgt spid="6">
                                            <p:txEl>
                                              <p:pRg st="4" end="4"/>
                                            </p:txEl>
                                          </p:spTgt>
                                        </p:tgtEl>
                                        <p:attrNameLst>
                                          <p:attrName>style.opacity</p:attrName>
                                        </p:attrNameLst>
                                      </p:cBhvr>
                                      <p:to>
                                        <p:strVal val="0.5"/>
                                      </p:to>
                                    </p:set>
                                    <p:animEffect filter="image" prLst="opacity: 0.5">
                                      <p:cBhvr rctx="IE">
                                        <p:cTn id="22" dur="indefinite"/>
                                        <p:tgtEl>
                                          <p:spTgt spid="6">
                                            <p:txEl>
                                              <p:pRg st="4" end="4"/>
                                            </p:txEl>
                                          </p:spTgt>
                                        </p:tgtEl>
                                      </p:cBhvr>
                                    </p:animEffect>
                                  </p:childTnLst>
                                </p:cTn>
                              </p:par>
                              <p:par>
                                <p:cTn id="23" presetID="9" presetClass="emph" presetSubtype="0" nodeType="withEffect">
                                  <p:stCondLst>
                                    <p:cond delay="0"/>
                                  </p:stCondLst>
                                  <p:childTnLst>
                                    <p:set>
                                      <p:cBhvr>
                                        <p:cTn id="24" dur="indefinite"/>
                                        <p:tgtEl>
                                          <p:spTgt spid="6">
                                            <p:txEl>
                                              <p:pRg st="5" end="5"/>
                                            </p:txEl>
                                          </p:spTgt>
                                        </p:tgtEl>
                                        <p:attrNameLst>
                                          <p:attrName>style.opacity</p:attrName>
                                        </p:attrNameLst>
                                      </p:cBhvr>
                                      <p:to>
                                        <p:strVal val="0.5"/>
                                      </p:to>
                                    </p:set>
                                    <p:animEffect filter="image" prLst="opacity: 0.5">
                                      <p:cBhvr rctx="IE">
                                        <p:cTn id="25" dur="indefinite"/>
                                        <p:tgtEl>
                                          <p:spTgt spid="6">
                                            <p:txEl>
                                              <p:pRg st="5" end="5"/>
                                            </p:txEl>
                                          </p:spTgt>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animEffect transition="in" filter="wipe(left)">
                                      <p:cBhvr>
                                        <p:cTn id="29" dur="500"/>
                                        <p:tgtEl>
                                          <p:spTgt spid="6">
                                            <p:txEl>
                                              <p:pRg st="7" end="7"/>
                                            </p:txEl>
                                          </p:spTgt>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animEffect transition="in" filter="wipe(left)">
                                      <p:cBhvr>
                                        <p:cTn id="33" dur="500"/>
                                        <p:tgtEl>
                                          <p:spTgt spid="6">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6">
                                            <p:txEl>
                                              <p:pRg st="9" end="9"/>
                                            </p:txEl>
                                          </p:spTgt>
                                        </p:tgtEl>
                                        <p:attrNameLst>
                                          <p:attrName>style.visibility</p:attrName>
                                        </p:attrNameLst>
                                      </p:cBhvr>
                                      <p:to>
                                        <p:strVal val="visible"/>
                                      </p:to>
                                    </p:set>
                                    <p:animEffect transition="in" filter="wipe(left)">
                                      <p:cBhvr>
                                        <p:cTn id="38" dur="500"/>
                                        <p:tgtEl>
                                          <p:spTgt spid="6">
                                            <p:txEl>
                                              <p:pRg st="9" end="9"/>
                                            </p:txEl>
                                          </p:spTgt>
                                        </p:tgtEl>
                                      </p:cBhvr>
                                    </p:animEffect>
                                  </p:childTnLst>
                                </p:cTn>
                              </p:par>
                              <p:par>
                                <p:cTn id="39" presetID="9" presetClass="emph" presetSubtype="0" nodeType="withEffect">
                                  <p:stCondLst>
                                    <p:cond delay="0"/>
                                  </p:stCondLst>
                                  <p:childTnLst>
                                    <p:set>
                                      <p:cBhvr>
                                        <p:cTn id="40" dur="indefinite"/>
                                        <p:tgtEl>
                                          <p:spTgt spid="6">
                                            <p:txEl>
                                              <p:pRg st="6" end="6"/>
                                            </p:txEl>
                                          </p:spTgt>
                                        </p:tgtEl>
                                        <p:attrNameLst>
                                          <p:attrName>style.opacity</p:attrName>
                                        </p:attrNameLst>
                                      </p:cBhvr>
                                      <p:to>
                                        <p:strVal val="0.5"/>
                                      </p:to>
                                    </p:set>
                                    <p:animEffect filter="image" prLst="opacity: 0.5">
                                      <p:cBhvr rctx="IE">
                                        <p:cTn id="41" dur="indefinite"/>
                                        <p:tgtEl>
                                          <p:spTgt spid="6">
                                            <p:txEl>
                                              <p:pRg st="6" end="6"/>
                                            </p:txEl>
                                          </p:spTgt>
                                        </p:tgtEl>
                                      </p:cBhvr>
                                    </p:animEffect>
                                  </p:childTnLst>
                                </p:cTn>
                              </p:par>
                              <p:par>
                                <p:cTn id="42" presetID="9" presetClass="emph" presetSubtype="0" nodeType="withEffect">
                                  <p:stCondLst>
                                    <p:cond delay="0"/>
                                  </p:stCondLst>
                                  <p:childTnLst>
                                    <p:set>
                                      <p:cBhvr>
                                        <p:cTn id="43" dur="indefinite"/>
                                        <p:tgtEl>
                                          <p:spTgt spid="6">
                                            <p:txEl>
                                              <p:pRg st="7" end="7"/>
                                            </p:txEl>
                                          </p:spTgt>
                                        </p:tgtEl>
                                        <p:attrNameLst>
                                          <p:attrName>style.opacity</p:attrName>
                                        </p:attrNameLst>
                                      </p:cBhvr>
                                      <p:to>
                                        <p:strVal val="0.5"/>
                                      </p:to>
                                    </p:set>
                                    <p:animEffect filter="image" prLst="opacity: 0.5">
                                      <p:cBhvr rctx="IE">
                                        <p:cTn id="44" dur="indefinite"/>
                                        <p:tgtEl>
                                          <p:spTgt spid="6">
                                            <p:txEl>
                                              <p:pRg st="7" end="7"/>
                                            </p:txEl>
                                          </p:spTgt>
                                        </p:tgtEl>
                                      </p:cBhvr>
                                    </p:animEffect>
                                  </p:childTnLst>
                                </p:cTn>
                              </p:par>
                              <p:par>
                                <p:cTn id="45" presetID="9" presetClass="emph" presetSubtype="0" nodeType="withEffect">
                                  <p:stCondLst>
                                    <p:cond delay="0"/>
                                  </p:stCondLst>
                                  <p:childTnLst>
                                    <p:set>
                                      <p:cBhvr>
                                        <p:cTn id="46" dur="indefinite"/>
                                        <p:tgtEl>
                                          <p:spTgt spid="6">
                                            <p:txEl>
                                              <p:pRg st="8" end="8"/>
                                            </p:txEl>
                                          </p:spTgt>
                                        </p:tgtEl>
                                        <p:attrNameLst>
                                          <p:attrName>style.opacity</p:attrName>
                                        </p:attrNameLst>
                                      </p:cBhvr>
                                      <p:to>
                                        <p:strVal val="0.5"/>
                                      </p:to>
                                    </p:set>
                                    <p:animEffect filter="image" prLst="opacity: 0.5">
                                      <p:cBhvr rctx="IE">
                                        <p:cTn id="47" dur="indefinite"/>
                                        <p:tgtEl>
                                          <p:spTgt spid="6">
                                            <p:txEl>
                                              <p:pRg st="8" end="8"/>
                                            </p:txEl>
                                          </p:spTgt>
                                        </p:tgtEl>
                                      </p:cBhvr>
                                    </p:animEffect>
                                  </p:childTnLst>
                                </p:cTn>
                              </p:par>
                              <p:par>
                                <p:cTn id="48" presetID="9" presetClass="emph" presetSubtype="0" nodeType="withEffect">
                                  <p:stCondLst>
                                    <p:cond delay="0"/>
                                  </p:stCondLst>
                                  <p:childTnLst>
                                    <p:set>
                                      <p:cBhvr>
                                        <p:cTn id="49" dur="indefinite"/>
                                        <p:tgtEl>
                                          <p:spTgt spid="6">
                                            <p:txEl>
                                              <p:pRg st="9" end="9"/>
                                            </p:txEl>
                                          </p:spTgt>
                                        </p:tgtEl>
                                        <p:attrNameLst>
                                          <p:attrName>style.opacity</p:attrName>
                                        </p:attrNameLst>
                                      </p:cBhvr>
                                      <p:to>
                                        <p:strVal val="0.5"/>
                                      </p:to>
                                    </p:set>
                                    <p:animEffect filter="image" prLst="opacity: 0.5">
                                      <p:cBhvr rctx="IE">
                                        <p:cTn id="50" dur="indefinite"/>
                                        <p:tgtEl>
                                          <p:spTgt spid="6">
                                            <p:txEl>
                                              <p:pRg st="9" end="9"/>
                                            </p:txEl>
                                          </p:spTgt>
                                        </p:tgtEl>
                                      </p:cBhvr>
                                    </p:animEffect>
                                  </p:childTnLst>
                                </p:cTn>
                              </p:par>
                              <p:par>
                                <p:cTn id="51" presetID="9" presetClass="emph" presetSubtype="0" nodeType="withEffect">
                                  <p:stCondLst>
                                    <p:cond delay="0"/>
                                  </p:stCondLst>
                                  <p:childTnLst>
                                    <p:set>
                                      <p:cBhvr>
                                        <p:cTn id="52" dur="indefinite"/>
                                        <p:tgtEl>
                                          <p:spTgt spid="6">
                                            <p:txEl>
                                              <p:pRg st="10" end="10"/>
                                            </p:txEl>
                                          </p:spTgt>
                                        </p:tgtEl>
                                        <p:attrNameLst>
                                          <p:attrName>style.opacity</p:attrName>
                                        </p:attrNameLst>
                                      </p:cBhvr>
                                      <p:to>
                                        <p:strVal val="0.5"/>
                                      </p:to>
                                    </p:set>
                                    <p:animEffect filter="image" prLst="opacity: 0.5">
                                      <p:cBhvr rctx="IE">
                                        <p:cTn id="53" dur="indefinite"/>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Manage Azure AD Identity Protection</a:t>
            </a:r>
          </a:p>
        </p:txBody>
      </p:sp>
      <p:sp>
        <p:nvSpPr>
          <p:cNvPr id="6" name="Text Placeholder 5"/>
          <p:cNvSpPr>
            <a:spLocks noGrp="1"/>
          </p:cNvSpPr>
          <p:nvPr>
            <p:ph type="body" sz="quarter" idx="10"/>
          </p:nvPr>
        </p:nvSpPr>
        <p:spPr>
          <a:xfrm>
            <a:off x="274638" y="1212850"/>
            <a:ext cx="5410199" cy="5355312"/>
          </a:xfrm>
        </p:spPr>
        <p:txBody>
          <a:bodyPr/>
          <a:lstStyle/>
          <a:p>
            <a:r>
              <a:rPr lang="en-US" dirty="0"/>
              <a:t>User Risk Policy</a:t>
            </a:r>
            <a:endParaRPr lang="en-US" sz="2000" dirty="0"/>
          </a:p>
          <a:p>
            <a:r>
              <a:rPr lang="en-US" dirty="0"/>
              <a:t>Sign-in Risk Policy</a:t>
            </a:r>
          </a:p>
          <a:p>
            <a:pPr lvl="2"/>
            <a:r>
              <a:rPr lang="en-US" dirty="0">
                <a:hlinkClick r:id="rId3"/>
              </a:rPr>
              <a:t>Configure &amp; Enable</a:t>
            </a:r>
            <a:endParaRPr lang="en-US" dirty="0"/>
          </a:p>
          <a:p>
            <a:pPr lvl="2"/>
            <a:endParaRPr lang="en-US" dirty="0"/>
          </a:p>
          <a:p>
            <a:r>
              <a:rPr lang="en-US" dirty="0"/>
              <a:t>MFA Registration Policy</a:t>
            </a:r>
          </a:p>
          <a:p>
            <a:pPr lvl="2"/>
            <a:r>
              <a:rPr lang="en-US" dirty="0">
                <a:hlinkClick r:id="rId4"/>
              </a:rPr>
              <a:t>Configure it</a:t>
            </a:r>
            <a:endParaRPr lang="en-US" dirty="0"/>
          </a:p>
          <a:p>
            <a:pPr marL="0" lvl="2"/>
            <a:r>
              <a:rPr lang="en-US" sz="3600" dirty="0">
                <a:solidFill>
                  <a:schemeClr val="tx2">
                    <a:lumMod val="50000"/>
                    <a:lumOff val="50000"/>
                  </a:schemeClr>
                </a:solidFill>
                <a:latin typeface="+mj-lt"/>
              </a:rPr>
              <a:t>Elevated Risky Users</a:t>
            </a:r>
            <a:endParaRPr lang="en-US" dirty="0"/>
          </a:p>
          <a:p>
            <a:pPr lvl="2"/>
            <a:r>
              <a:rPr lang="en-US" dirty="0">
                <a:hlinkClick r:id="rId5"/>
              </a:rPr>
              <a:t>Investigate</a:t>
            </a:r>
            <a:r>
              <a:rPr lang="en-US" dirty="0"/>
              <a:t>  </a:t>
            </a:r>
          </a:p>
          <a:p>
            <a:pPr lvl="2"/>
            <a:r>
              <a:rPr lang="en-US" dirty="0">
                <a:hlinkClick r:id="rId6"/>
              </a:rPr>
              <a:t>Remediate</a:t>
            </a:r>
            <a:endParaRPr lang="en-US" dirty="0"/>
          </a:p>
          <a:p>
            <a:pPr lvl="2"/>
            <a:endParaRPr lang="en-US" dirty="0"/>
          </a:p>
          <a:p>
            <a:pPr lvl="2"/>
            <a:endParaRPr lang="en-US" dirty="0"/>
          </a:p>
        </p:txBody>
      </p:sp>
      <p:sp>
        <p:nvSpPr>
          <p:cNvPr id="5" name="TextBox 4">
            <a:extLst>
              <a:ext uri="{FF2B5EF4-FFF2-40B4-BE49-F238E27FC236}">
                <a16:creationId xmlns:a16="http://schemas.microsoft.com/office/drawing/2014/main" id="{620585A4-1C37-4487-961B-1FB64222AADF}"/>
              </a:ext>
            </a:extLst>
          </p:cNvPr>
          <p:cNvSpPr txBox="1"/>
          <p:nvPr/>
        </p:nvSpPr>
        <p:spPr>
          <a:xfrm>
            <a:off x="5456237" y="6392862"/>
            <a:ext cx="7865761" cy="369332"/>
          </a:xfrm>
          <a:prstGeom prst="rect">
            <a:avLst/>
          </a:prstGeom>
          <a:noFill/>
        </p:spPr>
        <p:txBody>
          <a:bodyPr wrap="square">
            <a:spAutoFit/>
          </a:bodyPr>
          <a:lstStyle/>
          <a:p>
            <a:r>
              <a:rPr lang="en-US" dirty="0">
                <a:hlinkClick r:id="rId7"/>
              </a:rPr>
              <a:t>What is Azure Active Directory Identity Protection?</a:t>
            </a:r>
            <a:endParaRPr lang="en-US" dirty="0"/>
          </a:p>
        </p:txBody>
      </p:sp>
      <p:pic>
        <p:nvPicPr>
          <p:cNvPr id="4" name="Picture 3">
            <a:extLst>
              <a:ext uri="{FF2B5EF4-FFF2-40B4-BE49-F238E27FC236}">
                <a16:creationId xmlns:a16="http://schemas.microsoft.com/office/drawing/2014/main" id="{75DDA3B6-0B77-4C5D-BD27-E0B18C2EDB0B}"/>
              </a:ext>
            </a:extLst>
          </p:cNvPr>
          <p:cNvPicPr>
            <a:picLocks noChangeAspect="1"/>
          </p:cNvPicPr>
          <p:nvPr/>
        </p:nvPicPr>
        <p:blipFill>
          <a:blip r:embed="rId8"/>
          <a:stretch>
            <a:fillRect/>
          </a:stretch>
        </p:blipFill>
        <p:spPr>
          <a:xfrm>
            <a:off x="5380037" y="1178442"/>
            <a:ext cx="5124713" cy="5080261"/>
          </a:xfrm>
          <a:prstGeom prst="rect">
            <a:avLst/>
          </a:prstGeom>
        </p:spPr>
      </p:pic>
      <p:pic>
        <p:nvPicPr>
          <p:cNvPr id="7170" name="Picture 2">
            <a:extLst>
              <a:ext uri="{FF2B5EF4-FFF2-40B4-BE49-F238E27FC236}">
                <a16:creationId xmlns:a16="http://schemas.microsoft.com/office/drawing/2014/main" id="{2EE16E27-1596-433C-987A-F83CA03FD2B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42012" y="1950868"/>
            <a:ext cx="7194463" cy="318134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hlinkClick r:id="rId10" tooltip="What is Identity Protection"/>
            <a:extLst>
              <a:ext uri="{FF2B5EF4-FFF2-40B4-BE49-F238E27FC236}">
                <a16:creationId xmlns:a16="http://schemas.microsoft.com/office/drawing/2014/main" id="{24D70E0A-2F54-4A82-A280-0CB80E0032C9}"/>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11323637" y="5997405"/>
            <a:ext cx="666636" cy="666636"/>
          </a:xfrm>
          <a:prstGeom prst="rect">
            <a:avLst/>
          </a:prstGeom>
        </p:spPr>
      </p:pic>
    </p:spTree>
    <p:extLst>
      <p:ext uri="{BB962C8B-B14F-4D97-AF65-F5344CB8AC3E}">
        <p14:creationId xmlns:p14="http://schemas.microsoft.com/office/powerpoint/2010/main" val="19016564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500"/>
                                        <p:tgtEl>
                                          <p:spTgt spid="6">
                                            <p:txEl>
                                              <p:pRg st="1" end="1"/>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wipe(left)">
                                      <p:cBhvr>
                                        <p:cTn id="11" dur="500"/>
                                        <p:tgtEl>
                                          <p:spTgt spid="6">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wipe(left)">
                                      <p:cBhvr>
                                        <p:cTn id="16" dur="500"/>
                                        <p:tgtEl>
                                          <p:spTgt spid="6">
                                            <p:txEl>
                                              <p:pRg st="4" end="4"/>
                                            </p:txEl>
                                          </p:spTgt>
                                        </p:tgtEl>
                                      </p:cBhvr>
                                    </p:animEffect>
                                  </p:childTnLst>
                                </p:cTn>
                              </p:par>
                              <p:par>
                                <p:cTn id="17" presetID="10" presetClass="exit" presetSubtype="0" fill="hold"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wipe(left)">
                                      <p:cBhvr>
                                        <p:cTn id="23" dur="500"/>
                                        <p:tgtEl>
                                          <p:spTgt spid="6">
                                            <p:txEl>
                                              <p:pRg st="5" end="5"/>
                                            </p:txEl>
                                          </p:spTgt>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7170"/>
                                        </p:tgtEl>
                                        <p:attrNameLst>
                                          <p:attrName>style.visibility</p:attrName>
                                        </p:attrNameLst>
                                      </p:cBhvr>
                                      <p:to>
                                        <p:strVal val="visible"/>
                                      </p:to>
                                    </p:set>
                                    <p:animEffect transition="in" filter="fade">
                                      <p:cBhvr>
                                        <p:cTn id="27" dur="500"/>
                                        <p:tgtEl>
                                          <p:spTgt spid="7170"/>
                                        </p:tgtEl>
                                      </p:cBhvr>
                                    </p:animEffect>
                                  </p:childTnLst>
                                </p:cTn>
                              </p:par>
                              <p:par>
                                <p:cTn id="28" presetID="9" presetClass="emph" presetSubtype="0" nodeType="withEffect">
                                  <p:stCondLst>
                                    <p:cond delay="0"/>
                                  </p:stCondLst>
                                  <p:childTnLst>
                                    <p:set>
                                      <p:cBhvr>
                                        <p:cTn id="29" dur="indefinite"/>
                                        <p:tgtEl>
                                          <p:spTgt spid="6">
                                            <p:txEl>
                                              <p:pRg st="0" end="0"/>
                                            </p:txEl>
                                          </p:spTgt>
                                        </p:tgtEl>
                                        <p:attrNameLst>
                                          <p:attrName>style.opacity</p:attrName>
                                        </p:attrNameLst>
                                      </p:cBhvr>
                                      <p:to>
                                        <p:strVal val="0.5"/>
                                      </p:to>
                                    </p:set>
                                    <p:animEffect filter="image" prLst="opacity: 0.5">
                                      <p:cBhvr rctx="IE">
                                        <p:cTn id="30" dur="indefinite"/>
                                        <p:tgtEl>
                                          <p:spTgt spid="6">
                                            <p:txEl>
                                              <p:pRg st="0" end="0"/>
                                            </p:txEl>
                                          </p:spTgt>
                                        </p:tgtEl>
                                      </p:cBhvr>
                                    </p:animEffect>
                                  </p:childTnLst>
                                </p:cTn>
                              </p:par>
                              <p:par>
                                <p:cTn id="31" presetID="9" presetClass="emph" presetSubtype="0" nodeType="withEffect">
                                  <p:stCondLst>
                                    <p:cond delay="0"/>
                                  </p:stCondLst>
                                  <p:childTnLst>
                                    <p:set>
                                      <p:cBhvr>
                                        <p:cTn id="32" dur="indefinite"/>
                                        <p:tgtEl>
                                          <p:spTgt spid="6">
                                            <p:txEl>
                                              <p:pRg st="1" end="1"/>
                                            </p:txEl>
                                          </p:spTgt>
                                        </p:tgtEl>
                                        <p:attrNameLst>
                                          <p:attrName>style.opacity</p:attrName>
                                        </p:attrNameLst>
                                      </p:cBhvr>
                                      <p:to>
                                        <p:strVal val="0.5"/>
                                      </p:to>
                                    </p:set>
                                    <p:animEffect filter="image" prLst="opacity: 0.5">
                                      <p:cBhvr rctx="IE">
                                        <p:cTn id="33" dur="indefinite"/>
                                        <p:tgtEl>
                                          <p:spTgt spid="6">
                                            <p:txEl>
                                              <p:pRg st="1" end="1"/>
                                            </p:txEl>
                                          </p:spTgt>
                                        </p:tgtEl>
                                      </p:cBhvr>
                                    </p:animEffect>
                                  </p:childTnLst>
                                </p:cTn>
                              </p:par>
                              <p:par>
                                <p:cTn id="34" presetID="9" presetClass="emph" presetSubtype="0" nodeType="withEffect">
                                  <p:stCondLst>
                                    <p:cond delay="0"/>
                                  </p:stCondLst>
                                  <p:childTnLst>
                                    <p:set>
                                      <p:cBhvr>
                                        <p:cTn id="35" dur="indefinite"/>
                                        <p:tgtEl>
                                          <p:spTgt spid="6">
                                            <p:txEl>
                                              <p:pRg st="2" end="2"/>
                                            </p:txEl>
                                          </p:spTgt>
                                        </p:tgtEl>
                                        <p:attrNameLst>
                                          <p:attrName>style.opacity</p:attrName>
                                        </p:attrNameLst>
                                      </p:cBhvr>
                                      <p:to>
                                        <p:strVal val="0.5"/>
                                      </p:to>
                                    </p:set>
                                    <p:animEffect filter="image" prLst="opacity: 0.5">
                                      <p:cBhvr rctx="IE">
                                        <p:cTn id="36" dur="indefinite"/>
                                        <p:tgtEl>
                                          <p:spTgt spid="6">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animEffect transition="in" filter="wipe(left)">
                                      <p:cBhvr>
                                        <p:cTn id="41" dur="500"/>
                                        <p:tgtEl>
                                          <p:spTgt spid="6">
                                            <p:txEl>
                                              <p:pRg st="6" end="6"/>
                                            </p:txEl>
                                          </p:spTgt>
                                        </p:tgtEl>
                                      </p:cBhvr>
                                    </p:animEffect>
                                  </p:childTnLst>
                                </p:cTn>
                              </p:par>
                            </p:childTnLst>
                          </p:cTn>
                        </p:par>
                        <p:par>
                          <p:cTn id="42" fill="hold">
                            <p:stCondLst>
                              <p:cond delay="500"/>
                            </p:stCondLst>
                            <p:childTnLst>
                              <p:par>
                                <p:cTn id="43" presetID="10" presetClass="exit" presetSubtype="0" fill="hold" nodeType="afterEffect">
                                  <p:stCondLst>
                                    <p:cond delay="0"/>
                                  </p:stCondLst>
                                  <p:childTnLst>
                                    <p:animEffect transition="out" filter="fade">
                                      <p:cBhvr>
                                        <p:cTn id="44" dur="500"/>
                                        <p:tgtEl>
                                          <p:spTgt spid="7170"/>
                                        </p:tgtEl>
                                      </p:cBhvr>
                                    </p:animEffect>
                                    <p:set>
                                      <p:cBhvr>
                                        <p:cTn id="45" dur="1" fill="hold">
                                          <p:stCondLst>
                                            <p:cond delay="499"/>
                                          </p:stCondLst>
                                        </p:cTn>
                                        <p:tgtEl>
                                          <p:spTgt spid="7170"/>
                                        </p:tgtEl>
                                        <p:attrNameLst>
                                          <p:attrName>style.visibility</p:attrName>
                                        </p:attrNameLst>
                                      </p:cBhvr>
                                      <p:to>
                                        <p:strVal val="hidden"/>
                                      </p:to>
                                    </p:set>
                                  </p:childTnLst>
                                </p:cTn>
                              </p:par>
                              <p:par>
                                <p:cTn id="46" presetID="9" presetClass="emph" presetSubtype="0" nodeType="withEffect">
                                  <p:stCondLst>
                                    <p:cond delay="0"/>
                                  </p:stCondLst>
                                  <p:childTnLst>
                                    <p:set>
                                      <p:cBhvr>
                                        <p:cTn id="47" dur="indefinite"/>
                                        <p:tgtEl>
                                          <p:spTgt spid="6">
                                            <p:txEl>
                                              <p:pRg st="4" end="4"/>
                                            </p:txEl>
                                          </p:spTgt>
                                        </p:tgtEl>
                                        <p:attrNameLst>
                                          <p:attrName>style.opacity</p:attrName>
                                        </p:attrNameLst>
                                      </p:cBhvr>
                                      <p:to>
                                        <p:strVal val="0.5"/>
                                      </p:to>
                                    </p:set>
                                    <p:animEffect filter="image" prLst="opacity: 0.5">
                                      <p:cBhvr rctx="IE">
                                        <p:cTn id="48" dur="indefinite"/>
                                        <p:tgtEl>
                                          <p:spTgt spid="6">
                                            <p:txEl>
                                              <p:pRg st="4" end="4"/>
                                            </p:txEl>
                                          </p:spTgt>
                                        </p:tgtEl>
                                      </p:cBhvr>
                                    </p:animEffect>
                                  </p:childTnLst>
                                </p:cTn>
                              </p:par>
                              <p:par>
                                <p:cTn id="49" presetID="9" presetClass="emph" presetSubtype="0" nodeType="withEffect">
                                  <p:stCondLst>
                                    <p:cond delay="0"/>
                                  </p:stCondLst>
                                  <p:childTnLst>
                                    <p:set>
                                      <p:cBhvr>
                                        <p:cTn id="50" dur="indefinite"/>
                                        <p:tgtEl>
                                          <p:spTgt spid="6">
                                            <p:txEl>
                                              <p:pRg st="5" end="5"/>
                                            </p:txEl>
                                          </p:spTgt>
                                        </p:tgtEl>
                                        <p:attrNameLst>
                                          <p:attrName>style.opacity</p:attrName>
                                        </p:attrNameLst>
                                      </p:cBhvr>
                                      <p:to>
                                        <p:strVal val="0.5"/>
                                      </p:to>
                                    </p:set>
                                    <p:animEffect filter="image" prLst="opacity: 0.5">
                                      <p:cBhvr rctx="IE">
                                        <p:cTn id="51" dur="indefinite"/>
                                        <p:tgtEl>
                                          <p:spTgt spid="6">
                                            <p:txEl>
                                              <p:pRg st="5" end="5"/>
                                            </p:txEl>
                                          </p:spTgt>
                                        </p:tgtEl>
                                      </p:cBhvr>
                                    </p:animEffect>
                                  </p:childTnLst>
                                </p:cTn>
                              </p:par>
                            </p:childTnLst>
                          </p:cTn>
                        </p:par>
                        <p:par>
                          <p:cTn id="52" fill="hold">
                            <p:stCondLst>
                              <p:cond delay="1000"/>
                            </p:stCondLst>
                            <p:childTnLst>
                              <p:par>
                                <p:cTn id="53" presetID="22" presetClass="entr" presetSubtype="8" fill="hold" nodeType="afterEffect">
                                  <p:stCondLst>
                                    <p:cond delay="0"/>
                                  </p:stCondLst>
                                  <p:childTnLst>
                                    <p:set>
                                      <p:cBhvr>
                                        <p:cTn id="54" dur="1" fill="hold">
                                          <p:stCondLst>
                                            <p:cond delay="0"/>
                                          </p:stCondLst>
                                        </p:cTn>
                                        <p:tgtEl>
                                          <p:spTgt spid="6">
                                            <p:txEl>
                                              <p:pRg st="7" end="7"/>
                                            </p:txEl>
                                          </p:spTgt>
                                        </p:tgtEl>
                                        <p:attrNameLst>
                                          <p:attrName>style.visibility</p:attrName>
                                        </p:attrNameLst>
                                      </p:cBhvr>
                                      <p:to>
                                        <p:strVal val="visible"/>
                                      </p:to>
                                    </p:set>
                                    <p:animEffect transition="in" filter="wipe(left)">
                                      <p:cBhvr>
                                        <p:cTn id="55" dur="500"/>
                                        <p:tgtEl>
                                          <p:spTgt spid="6">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6">
                                            <p:txEl>
                                              <p:pRg st="8" end="8"/>
                                            </p:txEl>
                                          </p:spTgt>
                                        </p:tgtEl>
                                        <p:attrNameLst>
                                          <p:attrName>style.visibility</p:attrName>
                                        </p:attrNameLst>
                                      </p:cBhvr>
                                      <p:to>
                                        <p:strVal val="visible"/>
                                      </p:to>
                                    </p:set>
                                    <p:animEffect transition="in" filter="wipe(left)">
                                      <p:cBhvr>
                                        <p:cTn id="60" dur="500"/>
                                        <p:tgtEl>
                                          <p:spTgt spid="6">
                                            <p:txEl>
                                              <p:pRg st="8" end="8"/>
                                            </p:txEl>
                                          </p:spTgt>
                                        </p:tgtEl>
                                      </p:cBhvr>
                                    </p:animEffect>
                                  </p:childTnLst>
                                </p:cTn>
                              </p:par>
                              <p:par>
                                <p:cTn id="61" presetID="9" presetClass="emph" presetSubtype="0" nodeType="withEffect">
                                  <p:stCondLst>
                                    <p:cond delay="0"/>
                                  </p:stCondLst>
                                  <p:childTnLst>
                                    <p:set>
                                      <p:cBhvr>
                                        <p:cTn id="62" dur="indefinite"/>
                                        <p:tgtEl>
                                          <p:spTgt spid="6">
                                            <p:txEl>
                                              <p:pRg st="7" end="7"/>
                                            </p:txEl>
                                          </p:spTgt>
                                        </p:tgtEl>
                                        <p:attrNameLst>
                                          <p:attrName>style.opacity</p:attrName>
                                        </p:attrNameLst>
                                      </p:cBhvr>
                                      <p:to>
                                        <p:strVal val="0.5"/>
                                      </p:to>
                                    </p:set>
                                    <p:animEffect filter="image" prLst="opacity: 0.5">
                                      <p:cBhvr rctx="IE">
                                        <p:cTn id="63" dur="indefinite"/>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437" y="2125662"/>
            <a:ext cx="11887200" cy="3176254"/>
          </a:xfrm>
        </p:spPr>
        <p:txBody>
          <a:bodyPr/>
          <a:lstStyle/>
          <a:p>
            <a:r>
              <a:rPr lang="en-US" sz="7200" dirty="0"/>
              <a:t>Implement Access Management for Apps </a:t>
            </a:r>
            <a:br>
              <a:rPr lang="en-US" sz="7200" dirty="0"/>
            </a:br>
            <a:r>
              <a:rPr lang="en-US" sz="7200" dirty="0"/>
              <a:t>10-15%</a:t>
            </a:r>
          </a:p>
        </p:txBody>
      </p:sp>
    </p:spTree>
    <p:extLst>
      <p:ext uri="{BB962C8B-B14F-4D97-AF65-F5344CB8AC3E}">
        <p14:creationId xmlns:p14="http://schemas.microsoft.com/office/powerpoint/2010/main" val="41258962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Plan, implement, and monitor the integration of Enterprise Apps for Single Sign-On (SSO)</a:t>
            </a:r>
          </a:p>
        </p:txBody>
      </p:sp>
      <p:sp>
        <p:nvSpPr>
          <p:cNvPr id="6" name="Text Placeholder 5"/>
          <p:cNvSpPr>
            <a:spLocks noGrp="1"/>
          </p:cNvSpPr>
          <p:nvPr>
            <p:ph type="body" sz="quarter" idx="10"/>
          </p:nvPr>
        </p:nvSpPr>
        <p:spPr>
          <a:xfrm>
            <a:off x="274638" y="1748615"/>
            <a:ext cx="5410199" cy="6167842"/>
          </a:xfrm>
        </p:spPr>
        <p:txBody>
          <a:bodyPr/>
          <a:lstStyle/>
          <a:p>
            <a:r>
              <a:rPr lang="en-US" dirty="0"/>
              <a:t>Consent Settings</a:t>
            </a:r>
            <a:endParaRPr lang="en-US" sz="2000" dirty="0"/>
          </a:p>
          <a:p>
            <a:pPr lvl="2"/>
            <a:r>
              <a:rPr lang="en-US" dirty="0">
                <a:hlinkClick r:id="rId3"/>
              </a:rPr>
              <a:t>Implement &amp; Configure</a:t>
            </a:r>
            <a:endParaRPr lang="en-US" dirty="0"/>
          </a:p>
          <a:p>
            <a:r>
              <a:rPr lang="en-US" dirty="0"/>
              <a:t>Discover Apps</a:t>
            </a:r>
          </a:p>
          <a:p>
            <a:pPr lvl="2"/>
            <a:r>
              <a:rPr lang="en-US" dirty="0">
                <a:hlinkClick r:id="rId4"/>
              </a:rPr>
              <a:t>MCAS</a:t>
            </a:r>
            <a:r>
              <a:rPr lang="en-US" dirty="0"/>
              <a:t> or </a:t>
            </a:r>
            <a:r>
              <a:rPr lang="en-US" dirty="0">
                <a:hlinkClick r:id="rId5"/>
              </a:rPr>
              <a:t>AD FS app report</a:t>
            </a:r>
            <a:endParaRPr lang="en-US" dirty="0"/>
          </a:p>
          <a:p>
            <a:r>
              <a:rPr lang="en-US" dirty="0"/>
              <a:t>Design &amp; Implement</a:t>
            </a:r>
          </a:p>
          <a:p>
            <a:pPr lvl="2"/>
            <a:r>
              <a:rPr lang="en-US" dirty="0">
                <a:hlinkClick r:id="rId6"/>
              </a:rPr>
              <a:t>Access Management</a:t>
            </a:r>
            <a:endParaRPr lang="en-US" dirty="0"/>
          </a:p>
          <a:p>
            <a:pPr lvl="2"/>
            <a:r>
              <a:rPr lang="en-US" dirty="0"/>
              <a:t>App Management Roles</a:t>
            </a:r>
          </a:p>
          <a:p>
            <a:pPr lvl="2"/>
            <a:r>
              <a:rPr lang="en-US" dirty="0"/>
              <a:t>Monitor &amp; Audit</a:t>
            </a:r>
          </a:p>
          <a:p>
            <a:pPr lvl="2"/>
            <a:r>
              <a:rPr lang="en-US" dirty="0">
                <a:hlinkClick r:id="rId7"/>
              </a:rPr>
              <a:t>Token Customizations</a:t>
            </a:r>
            <a:endParaRPr lang="en-US" dirty="0"/>
          </a:p>
          <a:p>
            <a:pPr marL="0" lvl="2"/>
            <a:endParaRPr lang="en-US" sz="3600" dirty="0">
              <a:solidFill>
                <a:schemeClr val="tx2">
                  <a:lumMod val="50000"/>
                  <a:lumOff val="50000"/>
                </a:schemeClr>
              </a:solidFill>
              <a:latin typeface="+mj-lt"/>
            </a:endParaRPr>
          </a:p>
          <a:p>
            <a:pPr lvl="2"/>
            <a:endParaRPr lang="en-US" dirty="0"/>
          </a:p>
          <a:p>
            <a:pPr lvl="2"/>
            <a:endParaRPr lang="en-US" dirty="0"/>
          </a:p>
          <a:p>
            <a:pPr lvl="2"/>
            <a:endParaRPr lang="en-US" dirty="0"/>
          </a:p>
        </p:txBody>
      </p:sp>
      <p:pic>
        <p:nvPicPr>
          <p:cNvPr id="1026" name="Picture 2">
            <a:extLst>
              <a:ext uri="{FF2B5EF4-FFF2-40B4-BE49-F238E27FC236}">
                <a16:creationId xmlns:a16="http://schemas.microsoft.com/office/drawing/2014/main" id="{BC570DE9-AEBA-4A91-BD40-25208EA48C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4238" y="1973262"/>
            <a:ext cx="7467599" cy="268859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loud App Security architecture diagram">
            <a:extLst>
              <a:ext uri="{FF2B5EF4-FFF2-40B4-BE49-F238E27FC236}">
                <a16:creationId xmlns:a16="http://schemas.microsoft.com/office/drawing/2014/main" id="{AC0F6B4E-0F0A-46B3-91B7-72EC6E43C32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78737" y="1973262"/>
            <a:ext cx="4954371" cy="44878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0C9C7CD-2090-4E26-95AC-368AE15B901D}"/>
              </a:ext>
            </a:extLst>
          </p:cNvPr>
          <p:cNvSpPr txBox="1"/>
          <p:nvPr/>
        </p:nvSpPr>
        <p:spPr>
          <a:xfrm>
            <a:off x="427037" y="6514585"/>
            <a:ext cx="6708808" cy="369332"/>
          </a:xfrm>
          <a:prstGeom prst="rect">
            <a:avLst/>
          </a:prstGeom>
          <a:noFill/>
        </p:spPr>
        <p:txBody>
          <a:bodyPr wrap="square">
            <a:spAutoFit/>
          </a:bodyPr>
          <a:lstStyle/>
          <a:p>
            <a:r>
              <a:rPr lang="en-US" dirty="0">
                <a:hlinkClick r:id="rId10"/>
              </a:rPr>
              <a:t>Integrating Azure Active Directory with apps</a:t>
            </a:r>
            <a:endParaRPr lang="en-US" dirty="0"/>
          </a:p>
        </p:txBody>
      </p:sp>
      <p:sp>
        <p:nvSpPr>
          <p:cNvPr id="9" name="TextBox 8">
            <a:extLst>
              <a:ext uri="{FF2B5EF4-FFF2-40B4-BE49-F238E27FC236}">
                <a16:creationId xmlns:a16="http://schemas.microsoft.com/office/drawing/2014/main" id="{DDCF1988-7A90-4D1D-AB6C-A7F0F5227301}"/>
              </a:ext>
            </a:extLst>
          </p:cNvPr>
          <p:cNvSpPr txBox="1"/>
          <p:nvPr/>
        </p:nvSpPr>
        <p:spPr>
          <a:xfrm>
            <a:off x="5456237" y="6514585"/>
            <a:ext cx="5884244" cy="369332"/>
          </a:xfrm>
          <a:prstGeom prst="rect">
            <a:avLst/>
          </a:prstGeom>
          <a:noFill/>
        </p:spPr>
        <p:txBody>
          <a:bodyPr wrap="square">
            <a:spAutoFit/>
          </a:bodyPr>
          <a:lstStyle/>
          <a:p>
            <a:r>
              <a:rPr lang="en-US" dirty="0">
                <a:hlinkClick r:id="rId11"/>
              </a:rPr>
              <a:t>Five steps for integrating all your apps with Azure AD</a:t>
            </a:r>
            <a:endParaRPr lang="en-US" dirty="0"/>
          </a:p>
        </p:txBody>
      </p:sp>
      <p:pic>
        <p:nvPicPr>
          <p:cNvPr id="2" name="Picture 1" descr="Logo&#10;&#10;Description automatically generated">
            <a:hlinkClick r:id="rId12" tooltip="How to integrate applications with Azure Active Directory"/>
            <a:extLst>
              <a:ext uri="{FF2B5EF4-FFF2-40B4-BE49-F238E27FC236}">
                <a16:creationId xmlns:a16="http://schemas.microsoft.com/office/drawing/2014/main" id="{9EBE0310-2B03-4BCF-9788-9719544111F3}"/>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11323637" y="5997405"/>
            <a:ext cx="666636" cy="666636"/>
          </a:xfrm>
          <a:prstGeom prst="rect">
            <a:avLst/>
          </a:prstGeom>
        </p:spPr>
      </p:pic>
    </p:spTree>
    <p:extLst>
      <p:ext uri="{BB962C8B-B14F-4D97-AF65-F5344CB8AC3E}">
        <p14:creationId xmlns:p14="http://schemas.microsoft.com/office/powerpoint/2010/main" val="19052767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left)">
                                      <p:cBhvr>
                                        <p:cTn id="7" dur="500"/>
                                        <p:tgtEl>
                                          <p:spTgt spid="6">
                                            <p:txEl>
                                              <p:pRg st="2" end="2"/>
                                            </p:txEl>
                                          </p:spTgt>
                                        </p:tgtEl>
                                      </p:cBhvr>
                                    </p:animEffect>
                                  </p:childTnLst>
                                </p:cTn>
                              </p:par>
                              <p:par>
                                <p:cTn id="8" presetID="10" presetClass="exit" presetSubtype="0" fill="hold" nodeType="withEffect">
                                  <p:stCondLst>
                                    <p:cond delay="0"/>
                                  </p:stCondLst>
                                  <p:childTnLst>
                                    <p:animEffect transition="out" filter="fade">
                                      <p:cBhvr>
                                        <p:cTn id="9" dur="500"/>
                                        <p:tgtEl>
                                          <p:spTgt spid="1026"/>
                                        </p:tgtEl>
                                      </p:cBhvr>
                                    </p:animEffect>
                                    <p:set>
                                      <p:cBhvr>
                                        <p:cTn id="10" dur="1" fill="hold">
                                          <p:stCondLst>
                                            <p:cond delay="499"/>
                                          </p:stCondLst>
                                        </p:cTn>
                                        <p:tgtEl>
                                          <p:spTgt spid="1026"/>
                                        </p:tgtEl>
                                        <p:attrNameLst>
                                          <p:attrName>style.visibility</p:attrName>
                                        </p:attrNameLst>
                                      </p:cBhvr>
                                      <p:to>
                                        <p:strVal val="hidden"/>
                                      </p:to>
                                    </p:set>
                                  </p:childTnLst>
                                </p:cTn>
                              </p:par>
                              <p:par>
                                <p:cTn id="11" presetID="9" presetClass="emph" presetSubtype="0" nodeType="withEffect">
                                  <p:stCondLst>
                                    <p:cond delay="0"/>
                                  </p:stCondLst>
                                  <p:childTnLst>
                                    <p:set>
                                      <p:cBhvr>
                                        <p:cTn id="12" dur="indefinite"/>
                                        <p:tgtEl>
                                          <p:spTgt spid="6">
                                            <p:txEl>
                                              <p:pRg st="0" end="0"/>
                                            </p:txEl>
                                          </p:spTgt>
                                        </p:tgtEl>
                                        <p:attrNameLst>
                                          <p:attrName>style.opacity</p:attrName>
                                        </p:attrNameLst>
                                      </p:cBhvr>
                                      <p:to>
                                        <p:strVal val="0.5"/>
                                      </p:to>
                                    </p:set>
                                    <p:animEffect filter="image" prLst="opacity: 0.5">
                                      <p:cBhvr rctx="IE">
                                        <p:cTn id="13" dur="indefinite"/>
                                        <p:tgtEl>
                                          <p:spTgt spid="6">
                                            <p:txEl>
                                              <p:pRg st="0" end="0"/>
                                            </p:txEl>
                                          </p:spTgt>
                                        </p:tgtEl>
                                      </p:cBhvr>
                                    </p:animEffect>
                                  </p:childTnLst>
                                </p:cTn>
                              </p:par>
                              <p:par>
                                <p:cTn id="14" presetID="9" presetClass="emph" presetSubtype="0" nodeType="withEffect">
                                  <p:stCondLst>
                                    <p:cond delay="0"/>
                                  </p:stCondLst>
                                  <p:childTnLst>
                                    <p:set>
                                      <p:cBhvr>
                                        <p:cTn id="15" dur="indefinite"/>
                                        <p:tgtEl>
                                          <p:spTgt spid="6">
                                            <p:txEl>
                                              <p:pRg st="1" end="1"/>
                                            </p:txEl>
                                          </p:spTgt>
                                        </p:tgtEl>
                                        <p:attrNameLst>
                                          <p:attrName>style.opacity</p:attrName>
                                        </p:attrNameLst>
                                      </p:cBhvr>
                                      <p:to>
                                        <p:strVal val="0.5"/>
                                      </p:to>
                                    </p:set>
                                    <p:animEffect filter="image" prLst="opacity: 0.5">
                                      <p:cBhvr rctx="IE">
                                        <p:cTn id="16" dur="indefinite"/>
                                        <p:tgtEl>
                                          <p:spTgt spid="6">
                                            <p:txEl>
                                              <p:pRg st="1" end="1"/>
                                            </p:txEl>
                                          </p:spTgt>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wipe(left)">
                                      <p:cBhvr>
                                        <p:cTn id="20" dur="500"/>
                                        <p:tgtEl>
                                          <p:spTgt spid="6">
                                            <p:txEl>
                                              <p:pRg st="3" end="3"/>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2050"/>
                                        </p:tgtEl>
                                        <p:attrNameLst>
                                          <p:attrName>style.visibility</p:attrName>
                                        </p:attrNameLst>
                                      </p:cBhvr>
                                      <p:to>
                                        <p:strVal val="visible"/>
                                      </p:to>
                                    </p:set>
                                    <p:animEffect transition="in" filter="fade">
                                      <p:cBhvr>
                                        <p:cTn id="24" dur="500"/>
                                        <p:tgtEl>
                                          <p:spTgt spid="205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wipe(left)">
                                      <p:cBhvr>
                                        <p:cTn id="29" dur="500"/>
                                        <p:tgtEl>
                                          <p:spTgt spid="6">
                                            <p:txEl>
                                              <p:pRg st="4" end="4"/>
                                            </p:txEl>
                                          </p:spTgt>
                                        </p:tgtEl>
                                      </p:cBhvr>
                                    </p:animEffect>
                                  </p:childTnLst>
                                </p:cTn>
                              </p:par>
                            </p:childTnLst>
                          </p:cTn>
                        </p:par>
                        <p:par>
                          <p:cTn id="30" fill="hold">
                            <p:stCondLst>
                              <p:cond delay="500"/>
                            </p:stCondLst>
                            <p:childTnLst>
                              <p:par>
                                <p:cTn id="31" presetID="10" presetClass="exit" presetSubtype="0" fill="hold" nodeType="afterEffect">
                                  <p:stCondLst>
                                    <p:cond delay="0"/>
                                  </p:stCondLst>
                                  <p:childTnLst>
                                    <p:animEffect transition="out" filter="fade">
                                      <p:cBhvr>
                                        <p:cTn id="32" dur="500"/>
                                        <p:tgtEl>
                                          <p:spTgt spid="2050"/>
                                        </p:tgtEl>
                                      </p:cBhvr>
                                    </p:animEffect>
                                    <p:set>
                                      <p:cBhvr>
                                        <p:cTn id="33" dur="1" fill="hold">
                                          <p:stCondLst>
                                            <p:cond delay="499"/>
                                          </p:stCondLst>
                                        </p:cTn>
                                        <p:tgtEl>
                                          <p:spTgt spid="2050"/>
                                        </p:tgtEl>
                                        <p:attrNameLst>
                                          <p:attrName>style.visibility</p:attrName>
                                        </p:attrNameLst>
                                      </p:cBhvr>
                                      <p:to>
                                        <p:strVal val="hidden"/>
                                      </p:to>
                                    </p:set>
                                  </p:childTnLst>
                                </p:cTn>
                              </p:par>
                              <p:par>
                                <p:cTn id="34" presetID="9" presetClass="emph" presetSubtype="0" nodeType="withEffect">
                                  <p:stCondLst>
                                    <p:cond delay="0"/>
                                  </p:stCondLst>
                                  <p:childTnLst>
                                    <p:set>
                                      <p:cBhvr>
                                        <p:cTn id="35" dur="indefinite"/>
                                        <p:tgtEl>
                                          <p:spTgt spid="6">
                                            <p:txEl>
                                              <p:pRg st="2" end="2"/>
                                            </p:txEl>
                                          </p:spTgt>
                                        </p:tgtEl>
                                        <p:attrNameLst>
                                          <p:attrName>style.opacity</p:attrName>
                                        </p:attrNameLst>
                                      </p:cBhvr>
                                      <p:to>
                                        <p:strVal val="0.5"/>
                                      </p:to>
                                    </p:set>
                                    <p:animEffect filter="image" prLst="opacity: 0.5">
                                      <p:cBhvr rctx="IE">
                                        <p:cTn id="36" dur="indefinite"/>
                                        <p:tgtEl>
                                          <p:spTgt spid="6">
                                            <p:txEl>
                                              <p:pRg st="2" end="2"/>
                                            </p:txEl>
                                          </p:spTgt>
                                        </p:tgtEl>
                                      </p:cBhvr>
                                    </p:animEffect>
                                  </p:childTnLst>
                                </p:cTn>
                              </p:par>
                              <p:par>
                                <p:cTn id="37" presetID="9" presetClass="emph" presetSubtype="0" nodeType="withEffect">
                                  <p:stCondLst>
                                    <p:cond delay="0"/>
                                  </p:stCondLst>
                                  <p:childTnLst>
                                    <p:set>
                                      <p:cBhvr>
                                        <p:cTn id="38" dur="indefinite"/>
                                        <p:tgtEl>
                                          <p:spTgt spid="6">
                                            <p:txEl>
                                              <p:pRg st="3" end="3"/>
                                            </p:txEl>
                                          </p:spTgt>
                                        </p:tgtEl>
                                        <p:attrNameLst>
                                          <p:attrName>style.opacity</p:attrName>
                                        </p:attrNameLst>
                                      </p:cBhvr>
                                      <p:to>
                                        <p:strVal val="0.5"/>
                                      </p:to>
                                    </p:set>
                                    <p:animEffect filter="image" prLst="opacity: 0.5">
                                      <p:cBhvr rctx="IE">
                                        <p:cTn id="39" dur="indefinite"/>
                                        <p:tgtEl>
                                          <p:spTgt spid="6">
                                            <p:txEl>
                                              <p:pRg st="3" end="3"/>
                                            </p:txEl>
                                          </p:spTgt>
                                        </p:tgtEl>
                                      </p:cBhvr>
                                    </p:animEffect>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Effect transition="in" filter="wipe(left)">
                                      <p:cBhvr>
                                        <p:cTn id="43" dur="500"/>
                                        <p:tgtEl>
                                          <p:spTgt spid="6">
                                            <p:txEl>
                                              <p:pRg st="5" end="5"/>
                                            </p:txEl>
                                          </p:spTgt>
                                        </p:tgtEl>
                                      </p:cBhvr>
                                    </p:animEffect>
                                  </p:childTnLst>
                                </p:cTn>
                              </p:par>
                            </p:childTnLst>
                          </p:cTn>
                        </p:par>
                        <p:par>
                          <p:cTn id="44" fill="hold">
                            <p:stCondLst>
                              <p:cond delay="1500"/>
                            </p:stCondLst>
                            <p:childTnLst>
                              <p:par>
                                <p:cTn id="45" presetID="22" presetClass="entr" presetSubtype="8" fill="hold" nodeType="after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Effect transition="in" filter="wipe(left)">
                                      <p:cBhvr>
                                        <p:cTn id="47" dur="500"/>
                                        <p:tgtEl>
                                          <p:spTgt spid="6">
                                            <p:txEl>
                                              <p:pRg st="6" end="6"/>
                                            </p:txEl>
                                          </p:spTgt>
                                        </p:tgtEl>
                                      </p:cBhvr>
                                    </p:animEffect>
                                  </p:childTnLst>
                                </p:cTn>
                              </p:par>
                            </p:childTnLst>
                          </p:cTn>
                        </p:par>
                        <p:par>
                          <p:cTn id="48" fill="hold">
                            <p:stCondLst>
                              <p:cond delay="2000"/>
                            </p:stCondLst>
                            <p:childTnLst>
                              <p:par>
                                <p:cTn id="49" presetID="22" presetClass="entr" presetSubtype="8" fill="hold" nodeType="afterEffect">
                                  <p:stCondLst>
                                    <p:cond delay="0"/>
                                  </p:stCondLst>
                                  <p:childTnLst>
                                    <p:set>
                                      <p:cBhvr>
                                        <p:cTn id="50" dur="1" fill="hold">
                                          <p:stCondLst>
                                            <p:cond delay="0"/>
                                          </p:stCondLst>
                                        </p:cTn>
                                        <p:tgtEl>
                                          <p:spTgt spid="6">
                                            <p:txEl>
                                              <p:pRg st="7" end="7"/>
                                            </p:txEl>
                                          </p:spTgt>
                                        </p:tgtEl>
                                        <p:attrNameLst>
                                          <p:attrName>style.visibility</p:attrName>
                                        </p:attrNameLst>
                                      </p:cBhvr>
                                      <p:to>
                                        <p:strVal val="visible"/>
                                      </p:to>
                                    </p:set>
                                    <p:animEffect transition="in" filter="wipe(left)">
                                      <p:cBhvr>
                                        <p:cTn id="51" dur="500"/>
                                        <p:tgtEl>
                                          <p:spTgt spid="6">
                                            <p:txEl>
                                              <p:pRg st="7" end="7"/>
                                            </p:txEl>
                                          </p:spTgt>
                                        </p:tgtEl>
                                      </p:cBhvr>
                                    </p:animEffect>
                                  </p:childTnLst>
                                </p:cTn>
                              </p:par>
                            </p:childTnLst>
                          </p:cTn>
                        </p:par>
                        <p:par>
                          <p:cTn id="52" fill="hold">
                            <p:stCondLst>
                              <p:cond delay="2500"/>
                            </p:stCondLst>
                            <p:childTnLst>
                              <p:par>
                                <p:cTn id="53" presetID="22" presetClass="entr" presetSubtype="8" fill="hold" nodeType="after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Effect transition="in" filter="wipe(left)">
                                      <p:cBhvr>
                                        <p:cTn id="55"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Plan, implement, and monitor the integration of Enterprise Apps for Single Sign-On (SSO)</a:t>
            </a:r>
          </a:p>
        </p:txBody>
      </p:sp>
      <p:sp>
        <p:nvSpPr>
          <p:cNvPr id="6" name="Text Placeholder 5"/>
          <p:cNvSpPr>
            <a:spLocks noGrp="1"/>
          </p:cNvSpPr>
          <p:nvPr>
            <p:ph type="body" sz="quarter" idx="10"/>
          </p:nvPr>
        </p:nvSpPr>
        <p:spPr>
          <a:xfrm>
            <a:off x="274638" y="1748615"/>
            <a:ext cx="4495799" cy="6297108"/>
          </a:xfrm>
        </p:spPr>
        <p:txBody>
          <a:bodyPr/>
          <a:lstStyle/>
          <a:p>
            <a:r>
              <a:rPr lang="en-US" dirty="0"/>
              <a:t>Azure AD App Proxy</a:t>
            </a:r>
            <a:endParaRPr lang="en-US" sz="2000" dirty="0"/>
          </a:p>
          <a:p>
            <a:pPr lvl="2"/>
            <a:r>
              <a:rPr lang="en-US" dirty="0">
                <a:hlinkClick r:id="rId3"/>
              </a:rPr>
              <a:t>Integrate on-premises apps</a:t>
            </a:r>
            <a:endParaRPr lang="en-US" dirty="0"/>
          </a:p>
          <a:p>
            <a:pPr lvl="2"/>
            <a:r>
              <a:rPr lang="en-US" dirty="0">
                <a:hlinkClick r:id="rId4"/>
              </a:rPr>
              <a:t>Tutorial Walk though</a:t>
            </a:r>
            <a:endParaRPr lang="en-US" dirty="0"/>
          </a:p>
          <a:p>
            <a:r>
              <a:rPr lang="en-US" dirty="0"/>
              <a:t>SaaS Apps</a:t>
            </a:r>
          </a:p>
          <a:p>
            <a:pPr lvl="2"/>
            <a:r>
              <a:rPr lang="en-US" dirty="0">
                <a:hlinkClick r:id="rId5"/>
              </a:rPr>
              <a:t>Integrate Custom apps for SSO</a:t>
            </a:r>
            <a:endParaRPr lang="en-US" dirty="0"/>
          </a:p>
          <a:p>
            <a:pPr lvl="2"/>
            <a:r>
              <a:rPr lang="en-US" dirty="0">
                <a:hlinkClick r:id="rId6"/>
              </a:rPr>
              <a:t>Configure gallery apps</a:t>
            </a:r>
            <a:endParaRPr lang="en-US" dirty="0"/>
          </a:p>
          <a:p>
            <a:r>
              <a:rPr lang="en-US" dirty="0"/>
              <a:t>Implement</a:t>
            </a:r>
          </a:p>
          <a:p>
            <a:pPr lvl="2"/>
            <a:r>
              <a:rPr lang="en-US" dirty="0">
                <a:hlinkClick r:id="rId7"/>
              </a:rPr>
              <a:t>App user provisioning</a:t>
            </a:r>
            <a:endParaRPr lang="en-US" dirty="0"/>
          </a:p>
          <a:p>
            <a:pPr lvl="2"/>
            <a:r>
              <a:rPr lang="en-US" dirty="0">
                <a:hlinkClick r:id="rId8"/>
              </a:rPr>
              <a:t>App registrations</a:t>
            </a:r>
            <a:endParaRPr lang="en-US" dirty="0"/>
          </a:p>
          <a:p>
            <a:pPr lvl="2"/>
            <a:r>
              <a:rPr lang="en-US" dirty="0">
                <a:hlinkClick r:id="rId9"/>
              </a:rPr>
              <a:t>SaaS and SCIM</a:t>
            </a:r>
            <a:endParaRPr lang="en-US" dirty="0"/>
          </a:p>
          <a:p>
            <a:pPr lvl="2"/>
            <a:endParaRPr lang="en-US" dirty="0"/>
          </a:p>
          <a:p>
            <a:pPr lvl="2"/>
            <a:endParaRPr lang="en-US" dirty="0"/>
          </a:p>
          <a:p>
            <a:pPr lvl="2"/>
            <a:endParaRPr lang="en-US" dirty="0"/>
          </a:p>
        </p:txBody>
      </p:sp>
      <p:pic>
        <p:nvPicPr>
          <p:cNvPr id="3074" name="Picture 2">
            <a:extLst>
              <a:ext uri="{FF2B5EF4-FFF2-40B4-BE49-F238E27FC236}">
                <a16:creationId xmlns:a16="http://schemas.microsoft.com/office/drawing/2014/main" id="{3DA15D9F-CD53-4BC7-B118-AEAB5531C90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59301" y="2099964"/>
            <a:ext cx="7877174" cy="481856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34855A47-799D-429B-B1CB-B7774BF7C3D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7550" y="1916230"/>
            <a:ext cx="4916487" cy="51860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7AC215E-CFDE-41F4-81E2-DAA64E2953AA}"/>
              </a:ext>
            </a:extLst>
          </p:cNvPr>
          <p:cNvPicPr>
            <a:picLocks noChangeAspect="1"/>
          </p:cNvPicPr>
          <p:nvPr/>
        </p:nvPicPr>
        <p:blipFill>
          <a:blip r:embed="rId12"/>
          <a:stretch>
            <a:fillRect/>
          </a:stretch>
        </p:blipFill>
        <p:spPr>
          <a:xfrm>
            <a:off x="4776597" y="2617979"/>
            <a:ext cx="7442582" cy="3181514"/>
          </a:xfrm>
          <a:prstGeom prst="rect">
            <a:avLst/>
          </a:prstGeom>
        </p:spPr>
      </p:pic>
      <p:pic>
        <p:nvPicPr>
          <p:cNvPr id="5122" name="Picture 2" descr="Provisioning overview diagram">
            <a:extLst>
              <a:ext uri="{FF2B5EF4-FFF2-40B4-BE49-F238E27FC236}">
                <a16:creationId xmlns:a16="http://schemas.microsoft.com/office/drawing/2014/main" id="{8066F644-E03D-4A2E-B23D-7BA3F453AB4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89437" y="3065190"/>
            <a:ext cx="7626396" cy="362141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hlinkClick r:id="rId14" tooltip="What is Application Proxy in Azure Active Directory"/>
            <a:extLst>
              <a:ext uri="{FF2B5EF4-FFF2-40B4-BE49-F238E27FC236}">
                <a16:creationId xmlns:a16="http://schemas.microsoft.com/office/drawing/2014/main" id="{8048EB98-29EE-4076-85DF-23B95FAD4350}"/>
              </a:ext>
            </a:extLst>
          </p:cNvPr>
          <p:cNvPicPr>
            <a:picLocks noChangeAspect="1"/>
          </p:cNvPicPr>
          <p:nvPr/>
        </p:nvPicPr>
        <p:blipFill>
          <a:blip r:embed="rId15">
            <a:extLst>
              <a:ext uri="{837473B0-CC2E-450A-ABE3-18F120FF3D39}">
                <a1611:picAttrSrcUrl xmlns:a1611="http://schemas.microsoft.com/office/drawing/2016/11/main" r:id="rId16"/>
              </a:ext>
            </a:extLst>
          </a:blip>
          <a:stretch>
            <a:fillRect/>
          </a:stretch>
        </p:blipFill>
        <p:spPr>
          <a:xfrm>
            <a:off x="11323637" y="5997405"/>
            <a:ext cx="666636" cy="666636"/>
          </a:xfrm>
          <a:prstGeom prst="rect">
            <a:avLst/>
          </a:prstGeom>
        </p:spPr>
      </p:pic>
    </p:spTree>
    <p:extLst>
      <p:ext uri="{BB962C8B-B14F-4D97-AF65-F5344CB8AC3E}">
        <p14:creationId xmlns:p14="http://schemas.microsoft.com/office/powerpoint/2010/main" val="154811859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wipe(left)">
                                      <p:cBhvr>
                                        <p:cTn id="7" dur="500"/>
                                        <p:tgtEl>
                                          <p:spTgt spid="6">
                                            <p:txEl>
                                              <p:pRg st="3" end="3"/>
                                            </p:txEl>
                                          </p:spTgt>
                                        </p:tgtEl>
                                      </p:cBhvr>
                                    </p:animEffect>
                                  </p:childTnLst>
                                </p:cTn>
                              </p:par>
                              <p:par>
                                <p:cTn id="8" presetID="10" presetClass="exit" presetSubtype="0" fill="hold" nodeType="withEffect">
                                  <p:stCondLst>
                                    <p:cond delay="0"/>
                                  </p:stCondLst>
                                  <p:childTnLst>
                                    <p:animEffect transition="out" filter="fade">
                                      <p:cBhvr>
                                        <p:cTn id="9" dur="500"/>
                                        <p:tgtEl>
                                          <p:spTgt spid="3074"/>
                                        </p:tgtEl>
                                      </p:cBhvr>
                                    </p:animEffect>
                                    <p:set>
                                      <p:cBhvr>
                                        <p:cTn id="10" dur="1" fill="hold">
                                          <p:stCondLst>
                                            <p:cond delay="499"/>
                                          </p:stCondLst>
                                        </p:cTn>
                                        <p:tgtEl>
                                          <p:spTgt spid="3074"/>
                                        </p:tgtEl>
                                        <p:attrNameLst>
                                          <p:attrName>style.visibility</p:attrName>
                                        </p:attrNameLst>
                                      </p:cBhvr>
                                      <p:to>
                                        <p:strVal val="hidden"/>
                                      </p:to>
                                    </p:se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wipe(left)">
                                      <p:cBhvr>
                                        <p:cTn id="14" dur="500"/>
                                        <p:tgtEl>
                                          <p:spTgt spid="6">
                                            <p:txEl>
                                              <p:pRg st="4" end="4"/>
                                            </p:txEl>
                                          </p:spTgt>
                                        </p:tgtEl>
                                      </p:cBhvr>
                                    </p:animEffect>
                                  </p:childTnLst>
                                </p:cTn>
                              </p:par>
                              <p:par>
                                <p:cTn id="15" presetID="9" presetClass="emph" presetSubtype="0" nodeType="withEffect">
                                  <p:stCondLst>
                                    <p:cond delay="0"/>
                                  </p:stCondLst>
                                  <p:childTnLst>
                                    <p:set>
                                      <p:cBhvr>
                                        <p:cTn id="16" dur="indefinite"/>
                                        <p:tgtEl>
                                          <p:spTgt spid="6">
                                            <p:txEl>
                                              <p:pRg st="0" end="0"/>
                                            </p:txEl>
                                          </p:spTgt>
                                        </p:tgtEl>
                                        <p:attrNameLst>
                                          <p:attrName>style.opacity</p:attrName>
                                        </p:attrNameLst>
                                      </p:cBhvr>
                                      <p:to>
                                        <p:strVal val="0.5"/>
                                      </p:to>
                                    </p:set>
                                    <p:animEffect filter="image" prLst="opacity: 0.5">
                                      <p:cBhvr rctx="IE">
                                        <p:cTn id="17" dur="indefinite"/>
                                        <p:tgtEl>
                                          <p:spTgt spid="6">
                                            <p:txEl>
                                              <p:pRg st="0" end="0"/>
                                            </p:txEl>
                                          </p:spTgt>
                                        </p:tgtEl>
                                      </p:cBhvr>
                                    </p:animEffect>
                                  </p:childTnLst>
                                </p:cTn>
                              </p:par>
                              <p:par>
                                <p:cTn id="18" presetID="9" presetClass="emph" presetSubtype="0" nodeType="withEffect">
                                  <p:stCondLst>
                                    <p:cond delay="0"/>
                                  </p:stCondLst>
                                  <p:childTnLst>
                                    <p:set>
                                      <p:cBhvr>
                                        <p:cTn id="19" dur="indefinite"/>
                                        <p:tgtEl>
                                          <p:spTgt spid="6">
                                            <p:txEl>
                                              <p:pRg st="1" end="1"/>
                                            </p:txEl>
                                          </p:spTgt>
                                        </p:tgtEl>
                                        <p:attrNameLst>
                                          <p:attrName>style.opacity</p:attrName>
                                        </p:attrNameLst>
                                      </p:cBhvr>
                                      <p:to>
                                        <p:strVal val="0.5"/>
                                      </p:to>
                                    </p:set>
                                    <p:animEffect filter="image" prLst="opacity: 0.5">
                                      <p:cBhvr rctx="IE">
                                        <p:cTn id="20" dur="indefinite"/>
                                        <p:tgtEl>
                                          <p:spTgt spid="6">
                                            <p:txEl>
                                              <p:pRg st="1" end="1"/>
                                            </p:txEl>
                                          </p:spTgt>
                                        </p:tgtEl>
                                      </p:cBhvr>
                                    </p:animEffect>
                                  </p:childTnLst>
                                </p:cTn>
                              </p:par>
                              <p:par>
                                <p:cTn id="21" presetID="9" presetClass="emph" presetSubtype="0" nodeType="withEffect">
                                  <p:stCondLst>
                                    <p:cond delay="0"/>
                                  </p:stCondLst>
                                  <p:childTnLst>
                                    <p:set>
                                      <p:cBhvr>
                                        <p:cTn id="22" dur="indefinite"/>
                                        <p:tgtEl>
                                          <p:spTgt spid="6">
                                            <p:txEl>
                                              <p:pRg st="2" end="2"/>
                                            </p:txEl>
                                          </p:spTgt>
                                        </p:tgtEl>
                                        <p:attrNameLst>
                                          <p:attrName>style.opacity</p:attrName>
                                        </p:attrNameLst>
                                      </p:cBhvr>
                                      <p:to>
                                        <p:strVal val="0.5"/>
                                      </p:to>
                                    </p:set>
                                    <p:animEffect filter="image" prLst="opacity: 0.5">
                                      <p:cBhvr rctx="IE">
                                        <p:cTn id="23" dur="indefinite"/>
                                        <p:tgtEl>
                                          <p:spTgt spid="6">
                                            <p:txEl>
                                              <p:pRg st="2" end="2"/>
                                            </p:txEl>
                                          </p:spTgt>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4098"/>
                                        </p:tgtEl>
                                        <p:attrNameLst>
                                          <p:attrName>style.visibility</p:attrName>
                                        </p:attrNameLst>
                                      </p:cBhvr>
                                      <p:to>
                                        <p:strVal val="visible"/>
                                      </p:to>
                                    </p:set>
                                    <p:animEffect transition="in" filter="fade">
                                      <p:cBhvr>
                                        <p:cTn id="27" dur="500"/>
                                        <p:tgtEl>
                                          <p:spTgt spid="409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4098"/>
                                        </p:tgtEl>
                                      </p:cBhvr>
                                    </p:animEffect>
                                    <p:set>
                                      <p:cBhvr>
                                        <p:cTn id="32" dur="1" fill="hold">
                                          <p:stCondLst>
                                            <p:cond delay="499"/>
                                          </p:stCondLst>
                                        </p:cTn>
                                        <p:tgtEl>
                                          <p:spTgt spid="4098"/>
                                        </p:tgtEl>
                                        <p:attrNameLst>
                                          <p:attrName>style.visibility</p:attrName>
                                        </p:attrNameLst>
                                      </p:cBhvr>
                                      <p:to>
                                        <p:strVal val="hidden"/>
                                      </p:to>
                                    </p:set>
                                  </p:childTnLst>
                                </p:cTn>
                              </p:par>
                              <p:par>
                                <p:cTn id="33" presetID="9" presetClass="emph" presetSubtype="0" nodeType="withEffect">
                                  <p:stCondLst>
                                    <p:cond delay="0"/>
                                  </p:stCondLst>
                                  <p:childTnLst>
                                    <p:set>
                                      <p:cBhvr>
                                        <p:cTn id="34" dur="indefinite"/>
                                        <p:tgtEl>
                                          <p:spTgt spid="6">
                                            <p:txEl>
                                              <p:pRg st="4" end="4"/>
                                            </p:txEl>
                                          </p:spTgt>
                                        </p:tgtEl>
                                        <p:attrNameLst>
                                          <p:attrName>style.opacity</p:attrName>
                                        </p:attrNameLst>
                                      </p:cBhvr>
                                      <p:to>
                                        <p:strVal val="0.5"/>
                                      </p:to>
                                    </p:set>
                                    <p:animEffect filter="image" prLst="opacity: 0.5">
                                      <p:cBhvr rctx="IE">
                                        <p:cTn id="35" dur="indefinite"/>
                                        <p:tgtEl>
                                          <p:spTgt spid="6">
                                            <p:txEl>
                                              <p:pRg st="4" end="4"/>
                                            </p:txEl>
                                          </p:spTgt>
                                        </p:tgtEl>
                                      </p:cBhvr>
                                    </p:animEffect>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Effect transition="in" filter="wipe(left)">
                                      <p:cBhvr>
                                        <p:cTn id="39" dur="500"/>
                                        <p:tgtEl>
                                          <p:spTgt spid="6">
                                            <p:txEl>
                                              <p:pRg st="5" end="5"/>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Effect transition="in" filter="wipe(left)">
                                      <p:cBhvr>
                                        <p:cTn id="47" dur="500"/>
                                        <p:tgtEl>
                                          <p:spTgt spid="6">
                                            <p:txEl>
                                              <p:pRg st="6" end="6"/>
                                            </p:txEl>
                                          </p:spTgt>
                                        </p:tgtEl>
                                      </p:cBhvr>
                                    </p:animEffect>
                                  </p:childTnLst>
                                </p:cTn>
                              </p:par>
                              <p:par>
                                <p:cTn id="48" presetID="10" presetClass="exit" presetSubtype="0" fill="hold" nodeType="withEffect">
                                  <p:stCondLst>
                                    <p:cond delay="0"/>
                                  </p:stCondLst>
                                  <p:childTnLst>
                                    <p:animEffect transition="out" filter="fade">
                                      <p:cBhvr>
                                        <p:cTn id="49" dur="500"/>
                                        <p:tgtEl>
                                          <p:spTgt spid="3"/>
                                        </p:tgtEl>
                                      </p:cBhvr>
                                    </p:animEffect>
                                    <p:set>
                                      <p:cBhvr>
                                        <p:cTn id="50" dur="1" fill="hold">
                                          <p:stCondLst>
                                            <p:cond delay="499"/>
                                          </p:stCondLst>
                                        </p:cTn>
                                        <p:tgtEl>
                                          <p:spTgt spid="3"/>
                                        </p:tgtEl>
                                        <p:attrNameLst>
                                          <p:attrName>style.visibility</p:attrName>
                                        </p:attrNameLst>
                                      </p:cBhvr>
                                      <p:to>
                                        <p:strVal val="hidden"/>
                                      </p:to>
                                    </p:set>
                                  </p:childTnLst>
                                </p:cTn>
                              </p:par>
                              <p:par>
                                <p:cTn id="51" presetID="9" presetClass="emph" presetSubtype="0" nodeType="withEffect">
                                  <p:stCondLst>
                                    <p:cond delay="0"/>
                                  </p:stCondLst>
                                  <p:childTnLst>
                                    <p:set>
                                      <p:cBhvr>
                                        <p:cTn id="52" dur="indefinite"/>
                                        <p:tgtEl>
                                          <p:spTgt spid="6">
                                            <p:txEl>
                                              <p:pRg st="3" end="3"/>
                                            </p:txEl>
                                          </p:spTgt>
                                        </p:tgtEl>
                                        <p:attrNameLst>
                                          <p:attrName>style.opacity</p:attrName>
                                        </p:attrNameLst>
                                      </p:cBhvr>
                                      <p:to>
                                        <p:strVal val="0.5"/>
                                      </p:to>
                                    </p:set>
                                    <p:animEffect filter="image" prLst="opacity: 0.5">
                                      <p:cBhvr rctx="IE">
                                        <p:cTn id="53" dur="indefinite"/>
                                        <p:tgtEl>
                                          <p:spTgt spid="6">
                                            <p:txEl>
                                              <p:pRg st="3" end="3"/>
                                            </p:txEl>
                                          </p:spTgt>
                                        </p:tgtEl>
                                      </p:cBhvr>
                                    </p:animEffect>
                                  </p:childTnLst>
                                </p:cTn>
                              </p:par>
                              <p:par>
                                <p:cTn id="54" presetID="9" presetClass="emph" presetSubtype="0" nodeType="withEffect">
                                  <p:stCondLst>
                                    <p:cond delay="0"/>
                                  </p:stCondLst>
                                  <p:childTnLst>
                                    <p:set>
                                      <p:cBhvr>
                                        <p:cTn id="55" dur="indefinite"/>
                                        <p:tgtEl>
                                          <p:spTgt spid="6">
                                            <p:txEl>
                                              <p:pRg st="4" end="4"/>
                                            </p:txEl>
                                          </p:spTgt>
                                        </p:tgtEl>
                                        <p:attrNameLst>
                                          <p:attrName>style.opacity</p:attrName>
                                        </p:attrNameLst>
                                      </p:cBhvr>
                                      <p:to>
                                        <p:strVal val="0.5"/>
                                      </p:to>
                                    </p:set>
                                    <p:animEffect filter="image" prLst="opacity: 0.5">
                                      <p:cBhvr rctx="IE">
                                        <p:cTn id="56" dur="indefinite"/>
                                        <p:tgtEl>
                                          <p:spTgt spid="6">
                                            <p:txEl>
                                              <p:pRg st="4" end="4"/>
                                            </p:txEl>
                                          </p:spTgt>
                                        </p:tgtEl>
                                      </p:cBhvr>
                                    </p:animEffect>
                                  </p:childTnLst>
                                </p:cTn>
                              </p:par>
                              <p:par>
                                <p:cTn id="57" presetID="9" presetClass="emph" presetSubtype="0" nodeType="withEffect">
                                  <p:stCondLst>
                                    <p:cond delay="0"/>
                                  </p:stCondLst>
                                  <p:childTnLst>
                                    <p:set>
                                      <p:cBhvr>
                                        <p:cTn id="58" dur="indefinite"/>
                                        <p:tgtEl>
                                          <p:spTgt spid="6">
                                            <p:txEl>
                                              <p:pRg st="5" end="5"/>
                                            </p:txEl>
                                          </p:spTgt>
                                        </p:tgtEl>
                                        <p:attrNameLst>
                                          <p:attrName>style.opacity</p:attrName>
                                        </p:attrNameLst>
                                      </p:cBhvr>
                                      <p:to>
                                        <p:strVal val="0.5"/>
                                      </p:to>
                                    </p:set>
                                    <p:animEffect filter="image" prLst="opacity: 0.5">
                                      <p:cBhvr rctx="IE">
                                        <p:cTn id="59" dur="indefinite"/>
                                        <p:tgtEl>
                                          <p:spTgt spid="6">
                                            <p:txEl>
                                              <p:pRg st="5" end="5"/>
                                            </p:txEl>
                                          </p:spTgt>
                                        </p:tgtEl>
                                      </p:cBhvr>
                                    </p:animEffect>
                                  </p:childTnLst>
                                </p:cTn>
                              </p:par>
                            </p:childTnLst>
                          </p:cTn>
                        </p:par>
                        <p:par>
                          <p:cTn id="60" fill="hold">
                            <p:stCondLst>
                              <p:cond delay="500"/>
                            </p:stCondLst>
                            <p:childTnLst>
                              <p:par>
                                <p:cTn id="61" presetID="10" presetClass="entr" presetSubtype="0" fill="hold" nodeType="afterEffect">
                                  <p:stCondLst>
                                    <p:cond delay="0"/>
                                  </p:stCondLst>
                                  <p:childTnLst>
                                    <p:set>
                                      <p:cBhvr>
                                        <p:cTn id="62" dur="1" fill="hold">
                                          <p:stCondLst>
                                            <p:cond delay="0"/>
                                          </p:stCondLst>
                                        </p:cTn>
                                        <p:tgtEl>
                                          <p:spTgt spid="5122"/>
                                        </p:tgtEl>
                                        <p:attrNameLst>
                                          <p:attrName>style.visibility</p:attrName>
                                        </p:attrNameLst>
                                      </p:cBhvr>
                                      <p:to>
                                        <p:strVal val="visible"/>
                                      </p:to>
                                    </p:set>
                                    <p:animEffect transition="in" filter="fade">
                                      <p:cBhvr>
                                        <p:cTn id="63" dur="500"/>
                                        <p:tgtEl>
                                          <p:spTgt spid="5122"/>
                                        </p:tgtEl>
                                      </p:cBhvr>
                                    </p:animEffect>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6">
                                            <p:txEl>
                                              <p:pRg st="7" end="7"/>
                                            </p:txEl>
                                          </p:spTgt>
                                        </p:tgtEl>
                                        <p:attrNameLst>
                                          <p:attrName>style.visibility</p:attrName>
                                        </p:attrNameLst>
                                      </p:cBhvr>
                                      <p:to>
                                        <p:strVal val="visible"/>
                                      </p:to>
                                    </p:set>
                                    <p:animEffect transition="in" filter="wipe(left)">
                                      <p:cBhvr>
                                        <p:cTn id="67" dur="500"/>
                                        <p:tgtEl>
                                          <p:spTgt spid="6">
                                            <p:txEl>
                                              <p:pRg st="7" end="7"/>
                                            </p:txEl>
                                          </p:spTgt>
                                        </p:tgtEl>
                                      </p:cBhvr>
                                    </p:animEffect>
                                  </p:childTnLst>
                                </p:cTn>
                              </p:par>
                            </p:childTnLst>
                          </p:cTn>
                        </p:par>
                        <p:par>
                          <p:cTn id="68" fill="hold">
                            <p:stCondLst>
                              <p:cond delay="1500"/>
                            </p:stCondLst>
                            <p:childTnLst>
                              <p:par>
                                <p:cTn id="69" presetID="22" presetClass="entr" presetSubtype="8" fill="hold" nodeType="afterEffect">
                                  <p:stCondLst>
                                    <p:cond delay="0"/>
                                  </p:stCondLst>
                                  <p:childTnLst>
                                    <p:set>
                                      <p:cBhvr>
                                        <p:cTn id="70" dur="1" fill="hold">
                                          <p:stCondLst>
                                            <p:cond delay="0"/>
                                          </p:stCondLst>
                                        </p:cTn>
                                        <p:tgtEl>
                                          <p:spTgt spid="6">
                                            <p:txEl>
                                              <p:pRg st="8" end="8"/>
                                            </p:txEl>
                                          </p:spTgt>
                                        </p:tgtEl>
                                        <p:attrNameLst>
                                          <p:attrName>style.visibility</p:attrName>
                                        </p:attrNameLst>
                                      </p:cBhvr>
                                      <p:to>
                                        <p:strVal val="visible"/>
                                      </p:to>
                                    </p:set>
                                    <p:animEffect transition="in" filter="wipe(left)">
                                      <p:cBhvr>
                                        <p:cTn id="71" dur="500"/>
                                        <p:tgtEl>
                                          <p:spTgt spid="6">
                                            <p:txEl>
                                              <p:pRg st="8" end="8"/>
                                            </p:txEl>
                                          </p:spTgt>
                                        </p:tgtEl>
                                      </p:cBhvr>
                                    </p:animEffect>
                                  </p:childTnLst>
                                </p:cTn>
                              </p:par>
                            </p:childTnLst>
                          </p:cTn>
                        </p:par>
                        <p:par>
                          <p:cTn id="72" fill="hold">
                            <p:stCondLst>
                              <p:cond delay="2000"/>
                            </p:stCondLst>
                            <p:childTnLst>
                              <p:par>
                                <p:cTn id="73" presetID="22" presetClass="entr" presetSubtype="8" fill="hold" nodeType="afterEffect">
                                  <p:stCondLst>
                                    <p:cond delay="0"/>
                                  </p:stCondLst>
                                  <p:childTnLst>
                                    <p:set>
                                      <p:cBhvr>
                                        <p:cTn id="74" dur="1" fill="hold">
                                          <p:stCondLst>
                                            <p:cond delay="0"/>
                                          </p:stCondLst>
                                        </p:cTn>
                                        <p:tgtEl>
                                          <p:spTgt spid="6">
                                            <p:txEl>
                                              <p:pRg st="9" end="9"/>
                                            </p:txEl>
                                          </p:spTgt>
                                        </p:tgtEl>
                                        <p:attrNameLst>
                                          <p:attrName>style.visibility</p:attrName>
                                        </p:attrNameLst>
                                      </p:cBhvr>
                                      <p:to>
                                        <p:strVal val="visible"/>
                                      </p:to>
                                    </p:set>
                                    <p:animEffect transition="in" filter="wipe(left)">
                                      <p:cBhvr>
                                        <p:cTn id="75"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16A23-8F3D-4024-89A4-866933BFE280}"/>
              </a:ext>
            </a:extLst>
          </p:cNvPr>
          <p:cNvPicPr>
            <a:picLocks noChangeAspect="1"/>
          </p:cNvPicPr>
          <p:nvPr/>
        </p:nvPicPr>
        <p:blipFill>
          <a:blip r:embed="rId3"/>
          <a:stretch>
            <a:fillRect/>
          </a:stretch>
        </p:blipFill>
        <p:spPr>
          <a:xfrm>
            <a:off x="5059157" y="1932384"/>
            <a:ext cx="7102680" cy="4710556"/>
          </a:xfrm>
          <a:prstGeom prst="rect">
            <a:avLst/>
          </a:prstGeom>
        </p:spPr>
      </p:pic>
      <p:sp>
        <p:nvSpPr>
          <p:cNvPr id="17" name="Title 16"/>
          <p:cNvSpPr>
            <a:spLocks noGrp="1"/>
          </p:cNvSpPr>
          <p:nvPr>
            <p:ph type="title"/>
          </p:nvPr>
        </p:nvSpPr>
        <p:spPr/>
        <p:txBody>
          <a:bodyPr/>
          <a:lstStyle/>
          <a:p>
            <a:r>
              <a:rPr lang="en-US" dirty="0"/>
              <a:t>Implement App Registrations</a:t>
            </a:r>
          </a:p>
        </p:txBody>
      </p:sp>
      <p:sp>
        <p:nvSpPr>
          <p:cNvPr id="6" name="Text Placeholder 5"/>
          <p:cNvSpPr>
            <a:spLocks noGrp="1"/>
          </p:cNvSpPr>
          <p:nvPr>
            <p:ph type="body" sz="quarter" idx="10"/>
          </p:nvPr>
        </p:nvSpPr>
        <p:spPr>
          <a:xfrm>
            <a:off x="274638" y="1212850"/>
            <a:ext cx="6705599" cy="5558445"/>
          </a:xfrm>
        </p:spPr>
        <p:txBody>
          <a:bodyPr/>
          <a:lstStyle/>
          <a:p>
            <a:r>
              <a:rPr lang="en-US" dirty="0"/>
              <a:t>Business Application Registration</a:t>
            </a:r>
            <a:endParaRPr lang="en-US" sz="2000" dirty="0"/>
          </a:p>
          <a:p>
            <a:pPr lvl="2"/>
            <a:r>
              <a:rPr lang="en-US" dirty="0"/>
              <a:t>Plan the Strategy</a:t>
            </a:r>
          </a:p>
          <a:p>
            <a:pPr lvl="2"/>
            <a:r>
              <a:rPr lang="en-US" dirty="0">
                <a:hlinkClick r:id="rId4"/>
              </a:rPr>
              <a:t>Implement app Registrations</a:t>
            </a:r>
            <a:endParaRPr lang="en-US" dirty="0"/>
          </a:p>
          <a:p>
            <a:r>
              <a:rPr lang="en-US" dirty="0"/>
              <a:t>Permissions</a:t>
            </a:r>
          </a:p>
          <a:p>
            <a:pPr lvl="2"/>
            <a:r>
              <a:rPr lang="en-US" dirty="0">
                <a:hlinkClick r:id="rId5"/>
              </a:rPr>
              <a:t>Configure app Permissions</a:t>
            </a:r>
            <a:endParaRPr lang="en-US" dirty="0"/>
          </a:p>
          <a:p>
            <a:pPr lvl="2"/>
            <a:r>
              <a:rPr lang="en-US" dirty="0">
                <a:hlinkClick r:id="rId6"/>
              </a:rPr>
              <a:t>Implement app Authorization</a:t>
            </a:r>
            <a:endParaRPr lang="en-US" dirty="0"/>
          </a:p>
          <a:p>
            <a:pPr lvl="2"/>
            <a:r>
              <a:rPr lang="en-US" dirty="0">
                <a:hlinkClick r:id="rId7"/>
              </a:rPr>
              <a:t>Authorization Decisions</a:t>
            </a:r>
            <a:endParaRPr lang="en-US" dirty="0"/>
          </a:p>
          <a:p>
            <a:r>
              <a:rPr lang="en-US" dirty="0"/>
              <a:t>Multi-tier Apps</a:t>
            </a:r>
          </a:p>
          <a:p>
            <a:pPr lvl="2"/>
            <a:r>
              <a:rPr lang="en-US" dirty="0">
                <a:hlinkClick r:id="rId8"/>
              </a:rPr>
              <a:t>Plan &amp; Configure permissions</a:t>
            </a:r>
            <a:endParaRPr lang="en-US" dirty="0"/>
          </a:p>
          <a:p>
            <a:pPr lvl="2"/>
            <a:endParaRPr lang="en-US" dirty="0"/>
          </a:p>
          <a:p>
            <a:pPr lvl="2"/>
            <a:endParaRPr lang="en-US" dirty="0"/>
          </a:p>
          <a:p>
            <a:pPr lvl="2"/>
            <a:endParaRPr lang="en-US" dirty="0"/>
          </a:p>
        </p:txBody>
      </p:sp>
      <p:sp>
        <p:nvSpPr>
          <p:cNvPr id="5" name="TextBox 4">
            <a:extLst>
              <a:ext uri="{FF2B5EF4-FFF2-40B4-BE49-F238E27FC236}">
                <a16:creationId xmlns:a16="http://schemas.microsoft.com/office/drawing/2014/main" id="{6A7C8981-95BB-40CB-BF2B-3F23867DD4F8}"/>
              </a:ext>
            </a:extLst>
          </p:cNvPr>
          <p:cNvSpPr txBox="1"/>
          <p:nvPr/>
        </p:nvSpPr>
        <p:spPr>
          <a:xfrm>
            <a:off x="427037" y="6514585"/>
            <a:ext cx="6645896" cy="369332"/>
          </a:xfrm>
          <a:prstGeom prst="rect">
            <a:avLst/>
          </a:prstGeom>
          <a:noFill/>
        </p:spPr>
        <p:txBody>
          <a:bodyPr wrap="square">
            <a:spAutoFit/>
          </a:bodyPr>
          <a:lstStyle/>
          <a:p>
            <a:r>
              <a:rPr lang="en-US" dirty="0">
                <a:hlinkClick r:id="rId9"/>
              </a:rPr>
              <a:t>Application Registration &amp; service principals</a:t>
            </a:r>
            <a:endParaRPr lang="en-US" dirty="0"/>
          </a:p>
        </p:txBody>
      </p:sp>
      <p:pic>
        <p:nvPicPr>
          <p:cNvPr id="4" name="Picture 3" descr="Logo&#10;&#10;Description automatically generated">
            <a:hlinkClick r:id="rId6" tooltip="Implement Authorization in your Applications"/>
            <a:extLst>
              <a:ext uri="{FF2B5EF4-FFF2-40B4-BE49-F238E27FC236}">
                <a16:creationId xmlns:a16="http://schemas.microsoft.com/office/drawing/2014/main" id="{152B9FED-0661-4FA3-AE39-FD9E31825A29}"/>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11323637" y="319731"/>
            <a:ext cx="666636" cy="666636"/>
          </a:xfrm>
          <a:prstGeom prst="rect">
            <a:avLst/>
          </a:prstGeom>
        </p:spPr>
      </p:pic>
      <p:pic>
        <p:nvPicPr>
          <p:cNvPr id="11" name="Picture 10">
            <a:extLst>
              <a:ext uri="{FF2B5EF4-FFF2-40B4-BE49-F238E27FC236}">
                <a16:creationId xmlns:a16="http://schemas.microsoft.com/office/drawing/2014/main" id="{1F18F862-8EEE-4148-8C8D-A446046BD657}"/>
              </a:ext>
            </a:extLst>
          </p:cNvPr>
          <p:cNvPicPr>
            <a:picLocks noChangeAspect="1"/>
          </p:cNvPicPr>
          <p:nvPr/>
        </p:nvPicPr>
        <p:blipFill>
          <a:blip r:embed="rId12"/>
          <a:stretch>
            <a:fillRect/>
          </a:stretch>
        </p:blipFill>
        <p:spPr>
          <a:xfrm>
            <a:off x="7394520" y="1918154"/>
            <a:ext cx="4081517" cy="4596431"/>
          </a:xfrm>
          <a:prstGeom prst="rect">
            <a:avLst/>
          </a:prstGeom>
        </p:spPr>
      </p:pic>
      <p:pic>
        <p:nvPicPr>
          <p:cNvPr id="3074" name="Picture 2">
            <a:extLst>
              <a:ext uri="{FF2B5EF4-FFF2-40B4-BE49-F238E27FC236}">
                <a16:creationId xmlns:a16="http://schemas.microsoft.com/office/drawing/2014/main" id="{AE5E94E1-3152-4EC6-AB7C-F444FDBD956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46636" y="2038746"/>
            <a:ext cx="6243637" cy="4427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7656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wipe(left)">
                                      <p:cBhvr>
                                        <p:cTn id="7" dur="500"/>
                                        <p:tgtEl>
                                          <p:spTgt spid="6">
                                            <p:txEl>
                                              <p:pRg st="3" end="3"/>
                                            </p:txEl>
                                          </p:spTgt>
                                        </p:tgtEl>
                                      </p:cBhvr>
                                    </p:animEffect>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9" presetClass="emph" presetSubtype="0" nodeType="withEffect">
                                  <p:stCondLst>
                                    <p:cond delay="0"/>
                                  </p:stCondLst>
                                  <p:childTnLst>
                                    <p:set>
                                      <p:cBhvr>
                                        <p:cTn id="12" dur="indefinite"/>
                                        <p:tgtEl>
                                          <p:spTgt spid="6">
                                            <p:txEl>
                                              <p:pRg st="0" end="0"/>
                                            </p:txEl>
                                          </p:spTgt>
                                        </p:tgtEl>
                                        <p:attrNameLst>
                                          <p:attrName>style.opacity</p:attrName>
                                        </p:attrNameLst>
                                      </p:cBhvr>
                                      <p:to>
                                        <p:strVal val="0.5"/>
                                      </p:to>
                                    </p:set>
                                    <p:animEffect filter="image" prLst="opacity: 0.5">
                                      <p:cBhvr rctx="IE">
                                        <p:cTn id="13" dur="indefinite"/>
                                        <p:tgtEl>
                                          <p:spTgt spid="6">
                                            <p:txEl>
                                              <p:pRg st="0" end="0"/>
                                            </p:txEl>
                                          </p:spTgt>
                                        </p:tgtEl>
                                      </p:cBhvr>
                                    </p:animEffect>
                                  </p:childTnLst>
                                </p:cTn>
                              </p:par>
                              <p:par>
                                <p:cTn id="14" presetID="9" presetClass="emph" presetSubtype="0" nodeType="withEffect">
                                  <p:stCondLst>
                                    <p:cond delay="0"/>
                                  </p:stCondLst>
                                  <p:childTnLst>
                                    <p:set>
                                      <p:cBhvr>
                                        <p:cTn id="15" dur="indefinite"/>
                                        <p:tgtEl>
                                          <p:spTgt spid="6">
                                            <p:txEl>
                                              <p:pRg st="1" end="1"/>
                                            </p:txEl>
                                          </p:spTgt>
                                        </p:tgtEl>
                                        <p:attrNameLst>
                                          <p:attrName>style.opacity</p:attrName>
                                        </p:attrNameLst>
                                      </p:cBhvr>
                                      <p:to>
                                        <p:strVal val="0.5"/>
                                      </p:to>
                                    </p:set>
                                    <p:animEffect filter="image" prLst="opacity: 0.5">
                                      <p:cBhvr rctx="IE">
                                        <p:cTn id="16" dur="indefinite"/>
                                        <p:tgtEl>
                                          <p:spTgt spid="6">
                                            <p:txEl>
                                              <p:pRg st="1" end="1"/>
                                            </p:txEl>
                                          </p:spTgt>
                                        </p:tgtEl>
                                      </p:cBhvr>
                                    </p:animEffect>
                                  </p:childTnLst>
                                </p:cTn>
                              </p:par>
                              <p:par>
                                <p:cTn id="17" presetID="9" presetClass="emph" presetSubtype="0" nodeType="withEffect">
                                  <p:stCondLst>
                                    <p:cond delay="0"/>
                                  </p:stCondLst>
                                  <p:childTnLst>
                                    <p:set>
                                      <p:cBhvr>
                                        <p:cTn id="18" dur="indefinite"/>
                                        <p:tgtEl>
                                          <p:spTgt spid="6">
                                            <p:txEl>
                                              <p:pRg st="2" end="2"/>
                                            </p:txEl>
                                          </p:spTgt>
                                        </p:tgtEl>
                                        <p:attrNameLst>
                                          <p:attrName>style.opacity</p:attrName>
                                        </p:attrNameLst>
                                      </p:cBhvr>
                                      <p:to>
                                        <p:strVal val="0.5"/>
                                      </p:to>
                                    </p:set>
                                    <p:animEffect filter="image" prLst="opacity: 0.5">
                                      <p:cBhvr rctx="IE">
                                        <p:cTn id="19" dur="indefinite"/>
                                        <p:tgtEl>
                                          <p:spTgt spid="6">
                                            <p:txEl>
                                              <p:pRg st="2" end="2"/>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Effect transition="in" filter="wipe(left)">
                                      <p:cBhvr>
                                        <p:cTn id="31" dur="500"/>
                                        <p:tgtEl>
                                          <p:spTgt spid="6">
                                            <p:txEl>
                                              <p:pRg st="5" end="5"/>
                                            </p:txEl>
                                          </p:spTgt>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wipe(left)">
                                      <p:cBhvr>
                                        <p:cTn id="35" dur="500"/>
                                        <p:tgtEl>
                                          <p:spTgt spid="6">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6">
                                            <p:txEl>
                                              <p:pRg st="7" end="7"/>
                                            </p:txEl>
                                          </p:spTgt>
                                        </p:tgtEl>
                                        <p:attrNameLst>
                                          <p:attrName>style.visibility</p:attrName>
                                        </p:attrNameLst>
                                      </p:cBhvr>
                                      <p:to>
                                        <p:strVal val="visible"/>
                                      </p:to>
                                    </p:set>
                                    <p:animEffect transition="in" filter="wipe(left)">
                                      <p:cBhvr>
                                        <p:cTn id="40" dur="500"/>
                                        <p:tgtEl>
                                          <p:spTgt spid="6">
                                            <p:txEl>
                                              <p:pRg st="7" end="7"/>
                                            </p:txEl>
                                          </p:spTgt>
                                        </p:tgtEl>
                                      </p:cBhvr>
                                    </p:animEffect>
                                  </p:childTnLst>
                                </p:cTn>
                              </p:par>
                              <p:par>
                                <p:cTn id="41" presetID="10" presetClass="exit" presetSubtype="0" fill="hold" nodeType="withEffect">
                                  <p:stCondLst>
                                    <p:cond delay="0"/>
                                  </p:stCondLst>
                                  <p:childTnLst>
                                    <p:animEffect transition="out" filter="fade">
                                      <p:cBhvr>
                                        <p:cTn id="42" dur="500"/>
                                        <p:tgtEl>
                                          <p:spTgt spid="11"/>
                                        </p:tgtEl>
                                      </p:cBhvr>
                                    </p:animEffect>
                                    <p:set>
                                      <p:cBhvr>
                                        <p:cTn id="43" dur="1" fill="hold">
                                          <p:stCondLst>
                                            <p:cond delay="499"/>
                                          </p:stCondLst>
                                        </p:cTn>
                                        <p:tgtEl>
                                          <p:spTgt spid="11"/>
                                        </p:tgtEl>
                                        <p:attrNameLst>
                                          <p:attrName>style.visibility</p:attrName>
                                        </p:attrNameLst>
                                      </p:cBhvr>
                                      <p:to>
                                        <p:strVal val="hidden"/>
                                      </p:to>
                                    </p:set>
                                  </p:childTnLst>
                                </p:cTn>
                              </p:par>
                              <p:par>
                                <p:cTn id="44" presetID="9" presetClass="emph" presetSubtype="0" nodeType="withEffect">
                                  <p:stCondLst>
                                    <p:cond delay="0"/>
                                  </p:stCondLst>
                                  <p:childTnLst>
                                    <p:set>
                                      <p:cBhvr>
                                        <p:cTn id="45" dur="indefinite"/>
                                        <p:tgtEl>
                                          <p:spTgt spid="6">
                                            <p:txEl>
                                              <p:pRg st="3" end="3"/>
                                            </p:txEl>
                                          </p:spTgt>
                                        </p:tgtEl>
                                        <p:attrNameLst>
                                          <p:attrName>style.opacity</p:attrName>
                                        </p:attrNameLst>
                                      </p:cBhvr>
                                      <p:to>
                                        <p:strVal val="0.5"/>
                                      </p:to>
                                    </p:set>
                                    <p:animEffect filter="image" prLst="opacity: 0.5">
                                      <p:cBhvr rctx="IE">
                                        <p:cTn id="46" dur="indefinite"/>
                                        <p:tgtEl>
                                          <p:spTgt spid="6">
                                            <p:txEl>
                                              <p:pRg st="3" end="3"/>
                                            </p:txEl>
                                          </p:spTgt>
                                        </p:tgtEl>
                                      </p:cBhvr>
                                    </p:animEffect>
                                  </p:childTnLst>
                                </p:cTn>
                              </p:par>
                              <p:par>
                                <p:cTn id="47" presetID="9" presetClass="emph" presetSubtype="0" nodeType="withEffect">
                                  <p:stCondLst>
                                    <p:cond delay="0"/>
                                  </p:stCondLst>
                                  <p:childTnLst>
                                    <p:set>
                                      <p:cBhvr>
                                        <p:cTn id="48" dur="indefinite"/>
                                        <p:tgtEl>
                                          <p:spTgt spid="6">
                                            <p:txEl>
                                              <p:pRg st="4" end="4"/>
                                            </p:txEl>
                                          </p:spTgt>
                                        </p:tgtEl>
                                        <p:attrNameLst>
                                          <p:attrName>style.opacity</p:attrName>
                                        </p:attrNameLst>
                                      </p:cBhvr>
                                      <p:to>
                                        <p:strVal val="0.5"/>
                                      </p:to>
                                    </p:set>
                                    <p:animEffect filter="image" prLst="opacity: 0.5">
                                      <p:cBhvr rctx="IE">
                                        <p:cTn id="49" dur="indefinite"/>
                                        <p:tgtEl>
                                          <p:spTgt spid="6">
                                            <p:txEl>
                                              <p:pRg st="4" end="4"/>
                                            </p:txEl>
                                          </p:spTgt>
                                        </p:tgtEl>
                                      </p:cBhvr>
                                    </p:animEffect>
                                  </p:childTnLst>
                                </p:cTn>
                              </p:par>
                              <p:par>
                                <p:cTn id="50" presetID="9" presetClass="emph" presetSubtype="0" nodeType="withEffect">
                                  <p:stCondLst>
                                    <p:cond delay="0"/>
                                  </p:stCondLst>
                                  <p:childTnLst>
                                    <p:set>
                                      <p:cBhvr>
                                        <p:cTn id="51" dur="indefinite"/>
                                        <p:tgtEl>
                                          <p:spTgt spid="6">
                                            <p:txEl>
                                              <p:pRg st="5" end="5"/>
                                            </p:txEl>
                                          </p:spTgt>
                                        </p:tgtEl>
                                        <p:attrNameLst>
                                          <p:attrName>style.opacity</p:attrName>
                                        </p:attrNameLst>
                                      </p:cBhvr>
                                      <p:to>
                                        <p:strVal val="0.5"/>
                                      </p:to>
                                    </p:set>
                                    <p:animEffect filter="image" prLst="opacity: 0.5">
                                      <p:cBhvr rctx="IE">
                                        <p:cTn id="52" dur="indefinite"/>
                                        <p:tgtEl>
                                          <p:spTgt spid="6">
                                            <p:txEl>
                                              <p:pRg st="5" end="5"/>
                                            </p:txEl>
                                          </p:spTgt>
                                        </p:tgtEl>
                                      </p:cBhvr>
                                    </p:animEffect>
                                  </p:childTnLst>
                                </p:cTn>
                              </p:par>
                              <p:par>
                                <p:cTn id="53" presetID="9" presetClass="emph" presetSubtype="0" nodeType="withEffect">
                                  <p:stCondLst>
                                    <p:cond delay="0"/>
                                  </p:stCondLst>
                                  <p:childTnLst>
                                    <p:set>
                                      <p:cBhvr>
                                        <p:cTn id="54" dur="indefinite"/>
                                        <p:tgtEl>
                                          <p:spTgt spid="6">
                                            <p:txEl>
                                              <p:pRg st="6" end="6"/>
                                            </p:txEl>
                                          </p:spTgt>
                                        </p:tgtEl>
                                        <p:attrNameLst>
                                          <p:attrName>style.opacity</p:attrName>
                                        </p:attrNameLst>
                                      </p:cBhvr>
                                      <p:to>
                                        <p:strVal val="0.5"/>
                                      </p:to>
                                    </p:set>
                                    <p:animEffect filter="image" prLst="opacity: 0.5">
                                      <p:cBhvr rctx="IE">
                                        <p:cTn id="55" dur="indefinite"/>
                                        <p:tgtEl>
                                          <p:spTgt spid="6">
                                            <p:txEl>
                                              <p:pRg st="6" end="6"/>
                                            </p:txEl>
                                          </p:spTgt>
                                        </p:tgtEl>
                                      </p:cBhvr>
                                    </p:animEffect>
                                  </p:childTnLst>
                                </p:cTn>
                              </p:par>
                            </p:childTnLst>
                          </p:cTn>
                        </p:par>
                        <p:par>
                          <p:cTn id="56" fill="hold">
                            <p:stCondLst>
                              <p:cond delay="500"/>
                            </p:stCondLst>
                            <p:childTnLst>
                              <p:par>
                                <p:cTn id="57" presetID="10" presetClass="entr" presetSubtype="0" fill="hold" nodeType="afterEffect">
                                  <p:stCondLst>
                                    <p:cond delay="0"/>
                                  </p:stCondLst>
                                  <p:childTnLst>
                                    <p:set>
                                      <p:cBhvr>
                                        <p:cTn id="58" dur="1" fill="hold">
                                          <p:stCondLst>
                                            <p:cond delay="0"/>
                                          </p:stCondLst>
                                        </p:cTn>
                                        <p:tgtEl>
                                          <p:spTgt spid="3074"/>
                                        </p:tgtEl>
                                        <p:attrNameLst>
                                          <p:attrName>style.visibility</p:attrName>
                                        </p:attrNameLst>
                                      </p:cBhvr>
                                      <p:to>
                                        <p:strVal val="visible"/>
                                      </p:to>
                                    </p:set>
                                    <p:animEffect transition="in" filter="fade">
                                      <p:cBhvr>
                                        <p:cTn id="59" dur="500"/>
                                        <p:tgtEl>
                                          <p:spTgt spid="3074"/>
                                        </p:tgtEl>
                                      </p:cBhvr>
                                    </p:animEffect>
                                  </p:childTnLst>
                                </p:cTn>
                              </p:par>
                            </p:childTnLst>
                          </p:cTn>
                        </p:par>
                        <p:par>
                          <p:cTn id="60" fill="hold">
                            <p:stCondLst>
                              <p:cond delay="1000"/>
                            </p:stCondLst>
                            <p:childTnLst>
                              <p:par>
                                <p:cTn id="61" presetID="22" presetClass="entr" presetSubtype="8" fill="hold" nodeType="after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Effect transition="in" filter="wipe(left)">
                                      <p:cBhvr>
                                        <p:cTn id="63"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1668462"/>
            <a:ext cx="11887200" cy="3176254"/>
          </a:xfrm>
        </p:spPr>
        <p:txBody>
          <a:bodyPr/>
          <a:lstStyle/>
          <a:p>
            <a:r>
              <a:rPr lang="en-US" sz="7200" dirty="0"/>
              <a:t>Plan and Implement an Identity Governance Strategy </a:t>
            </a:r>
            <a:br>
              <a:rPr lang="en-US" sz="7200" dirty="0"/>
            </a:br>
            <a:r>
              <a:rPr lang="en-US" sz="7200" dirty="0"/>
              <a:t>25-30%</a:t>
            </a:r>
          </a:p>
        </p:txBody>
      </p:sp>
    </p:spTree>
    <p:extLst>
      <p:ext uri="{BB962C8B-B14F-4D97-AF65-F5344CB8AC3E}">
        <p14:creationId xmlns:p14="http://schemas.microsoft.com/office/powerpoint/2010/main" val="18563656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7256DA64-D040-4FF7-B6EB-947C346314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9437" y="1293685"/>
            <a:ext cx="6069848" cy="5140064"/>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6"/>
          <p:cNvSpPr>
            <a:spLocks noGrp="1"/>
          </p:cNvSpPr>
          <p:nvPr>
            <p:ph type="title"/>
          </p:nvPr>
        </p:nvSpPr>
        <p:spPr/>
        <p:txBody>
          <a:bodyPr/>
          <a:lstStyle/>
          <a:p>
            <a:r>
              <a:rPr lang="en-US" dirty="0"/>
              <a:t>Plan and implement entitlement management </a:t>
            </a:r>
          </a:p>
        </p:txBody>
      </p:sp>
      <p:sp>
        <p:nvSpPr>
          <p:cNvPr id="6" name="Text Placeholder 5"/>
          <p:cNvSpPr>
            <a:spLocks noGrp="1"/>
          </p:cNvSpPr>
          <p:nvPr>
            <p:ph type="body" sz="quarter" idx="10"/>
          </p:nvPr>
        </p:nvSpPr>
        <p:spPr>
          <a:xfrm>
            <a:off x="274638" y="1212850"/>
            <a:ext cx="11887200" cy="6167842"/>
          </a:xfrm>
        </p:spPr>
        <p:txBody>
          <a:bodyPr/>
          <a:lstStyle/>
          <a:p>
            <a:r>
              <a:rPr lang="en-US" dirty="0"/>
              <a:t>Catalogs</a:t>
            </a:r>
          </a:p>
          <a:p>
            <a:pPr lvl="2"/>
            <a:r>
              <a:rPr lang="en-US" dirty="0"/>
              <a:t> </a:t>
            </a:r>
          </a:p>
          <a:p>
            <a:r>
              <a:rPr lang="en-US" dirty="0"/>
              <a:t>Access Packages</a:t>
            </a:r>
          </a:p>
          <a:p>
            <a:pPr lvl="2"/>
            <a:endParaRPr lang="en-US" dirty="0"/>
          </a:p>
          <a:p>
            <a:r>
              <a:rPr lang="en-US" dirty="0"/>
              <a:t>Entitlements</a:t>
            </a:r>
          </a:p>
          <a:p>
            <a:pPr lvl="2"/>
            <a:endParaRPr lang="en-US" dirty="0"/>
          </a:p>
          <a:p>
            <a:r>
              <a:rPr lang="en-US" dirty="0"/>
              <a:t>Terms of Use (TOU)</a:t>
            </a:r>
          </a:p>
          <a:p>
            <a:pPr lvl="2"/>
            <a:endParaRPr lang="en-US" dirty="0"/>
          </a:p>
          <a:p>
            <a:r>
              <a:rPr lang="en-US" dirty="0"/>
              <a:t>Lifecycle</a:t>
            </a:r>
          </a:p>
          <a:p>
            <a:pPr lvl="2"/>
            <a:endParaRPr lang="en-US" dirty="0"/>
          </a:p>
          <a:p>
            <a:endParaRPr lang="en-US" dirty="0"/>
          </a:p>
          <a:p>
            <a:pPr lvl="2"/>
            <a:endParaRPr lang="en-US" dirty="0"/>
          </a:p>
        </p:txBody>
      </p:sp>
      <p:pic>
        <p:nvPicPr>
          <p:cNvPr id="5" name="Picture 4" descr="Logo&#10;&#10;Description automatically generated">
            <a:hlinkClick r:id="rId4" tooltip="What is Entitlement Management"/>
            <a:extLst>
              <a:ext uri="{FF2B5EF4-FFF2-40B4-BE49-F238E27FC236}">
                <a16:creationId xmlns:a16="http://schemas.microsoft.com/office/drawing/2014/main" id="{1BBDDDF9-37A6-4512-ACA6-BD93F22062E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454993" y="3725862"/>
            <a:ext cx="666636" cy="666636"/>
          </a:xfrm>
          <a:prstGeom prst="rect">
            <a:avLst/>
          </a:prstGeom>
        </p:spPr>
      </p:pic>
      <p:sp>
        <p:nvSpPr>
          <p:cNvPr id="7" name="TextBox 6">
            <a:extLst>
              <a:ext uri="{FF2B5EF4-FFF2-40B4-BE49-F238E27FC236}">
                <a16:creationId xmlns:a16="http://schemas.microsoft.com/office/drawing/2014/main" id="{E03BF5A4-D4C8-462C-96B6-E9A29CA7AF35}"/>
              </a:ext>
            </a:extLst>
          </p:cNvPr>
          <p:cNvSpPr txBox="1"/>
          <p:nvPr/>
        </p:nvSpPr>
        <p:spPr>
          <a:xfrm>
            <a:off x="4999037" y="6514585"/>
            <a:ext cx="3505200" cy="369332"/>
          </a:xfrm>
          <a:prstGeom prst="rect">
            <a:avLst/>
          </a:prstGeom>
          <a:noFill/>
        </p:spPr>
        <p:txBody>
          <a:bodyPr wrap="square">
            <a:spAutoFit/>
          </a:bodyPr>
          <a:lstStyle/>
          <a:p>
            <a:r>
              <a:rPr lang="en-US" dirty="0">
                <a:hlinkClick r:id="rId7"/>
              </a:rPr>
              <a:t>What is entitlement management</a:t>
            </a:r>
            <a:endParaRPr lang="en-US" dirty="0"/>
          </a:p>
        </p:txBody>
      </p:sp>
      <p:pic>
        <p:nvPicPr>
          <p:cNvPr id="2" name="Picture 1" descr="Logo&#10;&#10;Description automatically generated">
            <a:hlinkClick r:id="rId8" tooltip="What is Terms of Use"/>
            <a:extLst>
              <a:ext uri="{FF2B5EF4-FFF2-40B4-BE49-F238E27FC236}">
                <a16:creationId xmlns:a16="http://schemas.microsoft.com/office/drawing/2014/main" id="{A8AB0513-DACA-4E54-A30E-F5A3C0A1A37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440880" y="5018857"/>
            <a:ext cx="666636" cy="666636"/>
          </a:xfrm>
          <a:prstGeom prst="rect">
            <a:avLst/>
          </a:prstGeom>
        </p:spPr>
      </p:pic>
      <p:sp>
        <p:nvSpPr>
          <p:cNvPr id="10" name="TextBox 9">
            <a:extLst>
              <a:ext uri="{FF2B5EF4-FFF2-40B4-BE49-F238E27FC236}">
                <a16:creationId xmlns:a16="http://schemas.microsoft.com/office/drawing/2014/main" id="{BD41744D-6C58-456D-ABAB-9B8027AAE3DC}"/>
              </a:ext>
            </a:extLst>
          </p:cNvPr>
          <p:cNvSpPr txBox="1"/>
          <p:nvPr/>
        </p:nvSpPr>
        <p:spPr>
          <a:xfrm>
            <a:off x="9418637" y="5707062"/>
            <a:ext cx="689437" cy="369332"/>
          </a:xfrm>
          <a:prstGeom prst="rect">
            <a:avLst/>
          </a:prstGeom>
          <a:noFill/>
        </p:spPr>
        <p:txBody>
          <a:bodyPr wrap="square">
            <a:spAutoFit/>
          </a:bodyPr>
          <a:lstStyle/>
          <a:p>
            <a:r>
              <a:rPr lang="en-US" b="0" i="0" dirty="0">
                <a:solidFill>
                  <a:schemeClr val="bg1"/>
                </a:solidFill>
                <a:effectLst/>
                <a:latin typeface="Segoe UI" panose="020B0502040204020203" pitchFamily="34" charset="0"/>
              </a:rPr>
              <a:t>TOU</a:t>
            </a:r>
            <a:endParaRPr lang="en-US" dirty="0">
              <a:solidFill>
                <a:schemeClr val="bg1"/>
              </a:solidFill>
            </a:endParaRPr>
          </a:p>
        </p:txBody>
      </p:sp>
      <p:sp>
        <p:nvSpPr>
          <p:cNvPr id="4" name="TextBox 3">
            <a:extLst>
              <a:ext uri="{FF2B5EF4-FFF2-40B4-BE49-F238E27FC236}">
                <a16:creationId xmlns:a16="http://schemas.microsoft.com/office/drawing/2014/main" id="{48BA5E4A-F4D4-412D-ACEF-DA7A966A0A35}"/>
              </a:ext>
            </a:extLst>
          </p:cNvPr>
          <p:cNvSpPr txBox="1"/>
          <p:nvPr/>
        </p:nvSpPr>
        <p:spPr>
          <a:xfrm>
            <a:off x="9109498" y="4452913"/>
            <a:ext cx="1604539" cy="369332"/>
          </a:xfrm>
          <a:prstGeom prst="rect">
            <a:avLst/>
          </a:prstGeom>
          <a:noFill/>
        </p:spPr>
        <p:txBody>
          <a:bodyPr wrap="square">
            <a:spAutoFit/>
          </a:bodyPr>
          <a:lstStyle/>
          <a:p>
            <a:r>
              <a:rPr lang="en-US" b="0" i="0" dirty="0">
                <a:solidFill>
                  <a:schemeClr val="bg1"/>
                </a:solidFill>
                <a:effectLst/>
                <a:latin typeface="Segoe UI" panose="020B0502040204020203" pitchFamily="34" charset="0"/>
              </a:rPr>
              <a:t>Entitlements</a:t>
            </a:r>
            <a:endParaRPr lang="en-US" dirty="0">
              <a:solidFill>
                <a:schemeClr val="bg1"/>
              </a:solidFill>
            </a:endParaRPr>
          </a:p>
        </p:txBody>
      </p:sp>
    </p:spTree>
    <p:extLst>
      <p:ext uri="{BB962C8B-B14F-4D97-AF65-F5344CB8AC3E}">
        <p14:creationId xmlns:p14="http://schemas.microsoft.com/office/powerpoint/2010/main" val="258238314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left)">
                                      <p:cBhvr>
                                        <p:cTn id="7" dur="500"/>
                                        <p:tgtEl>
                                          <p:spTgt spid="6">
                                            <p:txEl>
                                              <p:pRg st="2" end="2"/>
                                            </p:txEl>
                                          </p:spTgt>
                                        </p:tgtEl>
                                      </p:cBhvr>
                                    </p:animEffect>
                                  </p:childTnLst>
                                </p:cTn>
                              </p:par>
                              <p:par>
                                <p:cTn id="8" presetID="9" presetClass="emph" presetSubtype="0" nodeType="withEffect">
                                  <p:stCondLst>
                                    <p:cond delay="0"/>
                                  </p:stCondLst>
                                  <p:childTnLst>
                                    <p:set>
                                      <p:cBhvr>
                                        <p:cTn id="9" dur="indefinite"/>
                                        <p:tgtEl>
                                          <p:spTgt spid="6">
                                            <p:txEl>
                                              <p:pRg st="0" end="0"/>
                                            </p:txEl>
                                          </p:spTgt>
                                        </p:tgtEl>
                                        <p:attrNameLst>
                                          <p:attrName>style.opacity</p:attrName>
                                        </p:attrNameLst>
                                      </p:cBhvr>
                                      <p:to>
                                        <p:strVal val="0.5"/>
                                      </p:to>
                                    </p:set>
                                    <p:animEffect filter="image" prLst="opacity: 0.5">
                                      <p:cBhvr rctx="IE">
                                        <p:cTn id="10" dur="indefinite"/>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Effect transition="in" filter="wipe(left)">
                                      <p:cBhvr>
                                        <p:cTn id="15" dur="500"/>
                                        <p:tgtEl>
                                          <p:spTgt spid="6">
                                            <p:txEl>
                                              <p:pRg st="4" end="4"/>
                                            </p:txEl>
                                          </p:spTgt>
                                        </p:tgtEl>
                                      </p:cBhvr>
                                    </p:animEffect>
                                  </p:childTnLst>
                                </p:cTn>
                              </p:par>
                              <p:par>
                                <p:cTn id="16" presetID="9" presetClass="emph" presetSubtype="0" nodeType="withEffect">
                                  <p:stCondLst>
                                    <p:cond delay="0"/>
                                  </p:stCondLst>
                                  <p:childTnLst>
                                    <p:set>
                                      <p:cBhvr>
                                        <p:cTn id="17" dur="indefinite"/>
                                        <p:tgtEl>
                                          <p:spTgt spid="6">
                                            <p:txEl>
                                              <p:pRg st="2" end="2"/>
                                            </p:txEl>
                                          </p:spTgt>
                                        </p:tgtEl>
                                        <p:attrNameLst>
                                          <p:attrName>style.opacity</p:attrName>
                                        </p:attrNameLst>
                                      </p:cBhvr>
                                      <p:to>
                                        <p:strVal val="0.5"/>
                                      </p:to>
                                    </p:set>
                                    <p:animEffect filter="image" prLst="opacity: 0.5">
                                      <p:cBhvr rctx="IE">
                                        <p:cTn id="18" dur="indefinite"/>
                                        <p:tgtEl>
                                          <p:spTgt spid="6">
                                            <p:txEl>
                                              <p:pRg st="2" end="2"/>
                                            </p:txEl>
                                          </p:spTgt>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wipe(left)">
                                      <p:cBhvr>
                                        <p:cTn id="30" dur="500"/>
                                        <p:tgtEl>
                                          <p:spTgt spid="6">
                                            <p:txEl>
                                              <p:pRg st="6" end="6"/>
                                            </p:txEl>
                                          </p:spTgt>
                                        </p:tgtEl>
                                      </p:cBhvr>
                                    </p:animEffect>
                                  </p:childTnLst>
                                </p:cTn>
                              </p:par>
                              <p:par>
                                <p:cTn id="31" presetID="9" presetClass="emph" presetSubtype="0" nodeType="withEffect">
                                  <p:stCondLst>
                                    <p:cond delay="0"/>
                                  </p:stCondLst>
                                  <p:childTnLst>
                                    <p:set>
                                      <p:cBhvr>
                                        <p:cTn id="32" dur="indefinite"/>
                                        <p:tgtEl>
                                          <p:spTgt spid="6">
                                            <p:txEl>
                                              <p:pRg st="4" end="4"/>
                                            </p:txEl>
                                          </p:spTgt>
                                        </p:tgtEl>
                                        <p:attrNameLst>
                                          <p:attrName>style.opacity</p:attrName>
                                        </p:attrNameLst>
                                      </p:cBhvr>
                                      <p:to>
                                        <p:strVal val="0.5"/>
                                      </p:to>
                                    </p:set>
                                    <p:animEffect filter="image" prLst="opacity: 0.5">
                                      <p:cBhvr rctx="IE">
                                        <p:cTn id="33" dur="indefinite"/>
                                        <p:tgtEl>
                                          <p:spTgt spid="6">
                                            <p:txEl>
                                              <p:pRg st="4" end="4"/>
                                            </p:txEl>
                                          </p:spTgt>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6">
                                            <p:txEl>
                                              <p:pRg st="8" end="8"/>
                                            </p:txEl>
                                          </p:spTgt>
                                        </p:tgtEl>
                                        <p:attrNameLst>
                                          <p:attrName>style.visibility</p:attrName>
                                        </p:attrNameLst>
                                      </p:cBhvr>
                                      <p:to>
                                        <p:strVal val="visible"/>
                                      </p:to>
                                    </p:set>
                                    <p:animEffect transition="in" filter="wipe(left)">
                                      <p:cBhvr>
                                        <p:cTn id="45" dur="500"/>
                                        <p:tgtEl>
                                          <p:spTgt spid="6">
                                            <p:txEl>
                                              <p:pRg st="8" end="8"/>
                                            </p:txEl>
                                          </p:spTgt>
                                        </p:tgtEl>
                                      </p:cBhvr>
                                    </p:animEffect>
                                  </p:childTnLst>
                                </p:cTn>
                              </p:par>
                              <p:par>
                                <p:cTn id="46" presetID="9" presetClass="emph" presetSubtype="0" nodeType="withEffect">
                                  <p:stCondLst>
                                    <p:cond delay="0"/>
                                  </p:stCondLst>
                                  <p:childTnLst>
                                    <p:set>
                                      <p:cBhvr>
                                        <p:cTn id="47" dur="indefinite"/>
                                        <p:tgtEl>
                                          <p:spTgt spid="6">
                                            <p:txEl>
                                              <p:pRg st="6" end="6"/>
                                            </p:txEl>
                                          </p:spTgt>
                                        </p:tgtEl>
                                        <p:attrNameLst>
                                          <p:attrName>style.opacity</p:attrName>
                                        </p:attrNameLst>
                                      </p:cBhvr>
                                      <p:to>
                                        <p:strVal val="0.5"/>
                                      </p:to>
                                    </p:set>
                                    <p:animEffect filter="image" prLst="opacity: 0.5">
                                      <p:cBhvr rctx="IE">
                                        <p:cTn id="48" dur="indefinite"/>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Plan, implement, and manage access reviews</a:t>
            </a:r>
          </a:p>
        </p:txBody>
      </p:sp>
      <p:sp>
        <p:nvSpPr>
          <p:cNvPr id="6" name="Text Placeholder 5"/>
          <p:cNvSpPr>
            <a:spLocks noGrp="1"/>
          </p:cNvSpPr>
          <p:nvPr>
            <p:ph type="body" sz="quarter" idx="10"/>
          </p:nvPr>
        </p:nvSpPr>
        <p:spPr>
          <a:xfrm>
            <a:off x="274638" y="1212850"/>
            <a:ext cx="11887200" cy="5355312"/>
          </a:xfrm>
        </p:spPr>
        <p:txBody>
          <a:bodyPr/>
          <a:lstStyle/>
          <a:p>
            <a:r>
              <a:rPr lang="en-US" dirty="0"/>
              <a:t>Get Started</a:t>
            </a:r>
          </a:p>
          <a:p>
            <a:pPr lvl="2"/>
            <a:r>
              <a:rPr lang="en-US" dirty="0">
                <a:hlinkClick r:id="rId3"/>
              </a:rPr>
              <a:t>Plan</a:t>
            </a:r>
            <a:r>
              <a:rPr lang="en-US" dirty="0"/>
              <a:t> </a:t>
            </a:r>
            <a:r>
              <a:rPr lang="en-US" dirty="0">
                <a:hlinkClick r:id="rId4"/>
              </a:rPr>
              <a:t>When to Use</a:t>
            </a:r>
            <a:endParaRPr lang="en-US" dirty="0"/>
          </a:p>
          <a:p>
            <a:pPr lvl="2"/>
            <a:r>
              <a:rPr lang="en-US" dirty="0">
                <a:hlinkClick r:id="rId5"/>
              </a:rPr>
              <a:t>Create</a:t>
            </a:r>
            <a:endParaRPr lang="en-US" dirty="0"/>
          </a:p>
          <a:p>
            <a:r>
              <a:rPr lang="en-US" dirty="0"/>
              <a:t>Monitor and Manage </a:t>
            </a:r>
          </a:p>
          <a:p>
            <a:pPr lvl="2"/>
            <a:r>
              <a:rPr lang="en-US" dirty="0"/>
              <a:t>Access Review Findings </a:t>
            </a:r>
          </a:p>
          <a:p>
            <a:pPr lvl="2"/>
            <a:r>
              <a:rPr lang="en-US" dirty="0">
                <a:hlinkClick r:id="rId6"/>
              </a:rPr>
              <a:t>Access Review Licenses</a:t>
            </a:r>
            <a:endParaRPr lang="en-US" dirty="0"/>
          </a:p>
          <a:p>
            <a:r>
              <a:rPr lang="en-US" dirty="0"/>
              <a:t>Automate </a:t>
            </a:r>
          </a:p>
          <a:p>
            <a:pPr lvl="2"/>
            <a:r>
              <a:rPr lang="en-US" dirty="0">
                <a:hlinkClick r:id="rId7"/>
              </a:rPr>
              <a:t>Management Tasks</a:t>
            </a:r>
            <a:endParaRPr lang="en-US" dirty="0"/>
          </a:p>
          <a:p>
            <a:r>
              <a:rPr lang="en-US" dirty="0"/>
              <a:t>Configure </a:t>
            </a:r>
          </a:p>
          <a:p>
            <a:pPr lvl="2"/>
            <a:r>
              <a:rPr lang="en-US" dirty="0"/>
              <a:t>Recurring access reviews</a:t>
            </a:r>
          </a:p>
          <a:p>
            <a:pPr lvl="2"/>
            <a:endParaRPr lang="en-US" dirty="0"/>
          </a:p>
        </p:txBody>
      </p:sp>
      <p:pic>
        <p:nvPicPr>
          <p:cNvPr id="2" name="Picture 1" descr="Logo&#10;&#10;Description automatically generated">
            <a:hlinkClick r:id="rId8" tooltip="What are Access Reviews in Azure AD"/>
            <a:extLst>
              <a:ext uri="{FF2B5EF4-FFF2-40B4-BE49-F238E27FC236}">
                <a16:creationId xmlns:a16="http://schemas.microsoft.com/office/drawing/2014/main" id="{3F33140F-1236-4530-B019-2539471F2EA3}"/>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11323637" y="5997405"/>
            <a:ext cx="666636" cy="666636"/>
          </a:xfrm>
          <a:prstGeom prst="rect">
            <a:avLst/>
          </a:prstGeom>
        </p:spPr>
      </p:pic>
      <p:pic>
        <p:nvPicPr>
          <p:cNvPr id="7" name="Picture 6">
            <a:extLst>
              <a:ext uri="{FF2B5EF4-FFF2-40B4-BE49-F238E27FC236}">
                <a16:creationId xmlns:a16="http://schemas.microsoft.com/office/drawing/2014/main" id="{421256A6-2C9D-4C79-AEF1-C73D8610414F}"/>
              </a:ext>
            </a:extLst>
          </p:cNvPr>
          <p:cNvPicPr>
            <a:picLocks noChangeAspect="1"/>
          </p:cNvPicPr>
          <p:nvPr/>
        </p:nvPicPr>
        <p:blipFill>
          <a:blip r:embed="rId11"/>
          <a:stretch>
            <a:fillRect/>
          </a:stretch>
        </p:blipFill>
        <p:spPr>
          <a:xfrm>
            <a:off x="7894637" y="1663559"/>
            <a:ext cx="3708685" cy="4118116"/>
          </a:xfrm>
          <a:prstGeom prst="rect">
            <a:avLst/>
          </a:prstGeom>
        </p:spPr>
      </p:pic>
      <p:pic>
        <p:nvPicPr>
          <p:cNvPr id="1026" name="Picture 2" descr="Diagram that shows the access reviews flow.">
            <a:extLst>
              <a:ext uri="{FF2B5EF4-FFF2-40B4-BE49-F238E27FC236}">
                <a16:creationId xmlns:a16="http://schemas.microsoft.com/office/drawing/2014/main" id="{C20B33B5-6A38-4DB1-BB59-40631591EF1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32324" y="1516062"/>
            <a:ext cx="3171825" cy="3200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EA335E2-C9D0-42AA-9C97-E5A037C3192D}"/>
              </a:ext>
            </a:extLst>
          </p:cNvPr>
          <p:cNvPicPr>
            <a:picLocks noChangeAspect="1"/>
          </p:cNvPicPr>
          <p:nvPr/>
        </p:nvPicPr>
        <p:blipFill>
          <a:blip r:embed="rId13"/>
          <a:stretch>
            <a:fillRect/>
          </a:stretch>
        </p:blipFill>
        <p:spPr>
          <a:xfrm>
            <a:off x="5130071" y="2797886"/>
            <a:ext cx="6422802" cy="2147176"/>
          </a:xfrm>
          <a:prstGeom prst="rect">
            <a:avLst/>
          </a:prstGeom>
        </p:spPr>
      </p:pic>
    </p:spTree>
    <p:extLst>
      <p:ext uri="{BB962C8B-B14F-4D97-AF65-F5344CB8AC3E}">
        <p14:creationId xmlns:p14="http://schemas.microsoft.com/office/powerpoint/2010/main" val="27231610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wipe(left)">
                                      <p:cBhvr>
                                        <p:cTn id="7" dur="500"/>
                                        <p:tgtEl>
                                          <p:spTgt spid="6">
                                            <p:txEl>
                                              <p:pRg st="3" end="3"/>
                                            </p:txEl>
                                          </p:spTgt>
                                        </p:tgtEl>
                                      </p:cBhvr>
                                    </p:animEffect>
                                  </p:childTnLst>
                                </p:cTn>
                              </p:par>
                              <p:par>
                                <p:cTn id="8" presetID="10" presetClass="exit" presetSubtype="0" fill="hold"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026"/>
                                        </p:tgtEl>
                                      </p:cBhvr>
                                    </p:animEffect>
                                    <p:set>
                                      <p:cBhvr>
                                        <p:cTn id="13" dur="1" fill="hold">
                                          <p:stCondLst>
                                            <p:cond delay="499"/>
                                          </p:stCondLst>
                                        </p:cTn>
                                        <p:tgtEl>
                                          <p:spTgt spid="1026"/>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9" presetClass="emph" presetSubtype="0" nodeType="withEffect">
                                  <p:stCondLst>
                                    <p:cond delay="4500"/>
                                  </p:stCondLst>
                                  <p:childTnLst>
                                    <p:set>
                                      <p:cBhvr>
                                        <p:cTn id="19" dur="11300"/>
                                        <p:tgtEl>
                                          <p:spTgt spid="6">
                                            <p:txEl>
                                              <p:pRg st="0" end="0"/>
                                            </p:txEl>
                                          </p:spTgt>
                                        </p:tgtEl>
                                        <p:attrNameLst>
                                          <p:attrName>style.opacity</p:attrName>
                                        </p:attrNameLst>
                                      </p:cBhvr>
                                      <p:to>
                                        <p:strVal val="0.5"/>
                                      </p:to>
                                    </p:set>
                                    <p:animEffect filter="image" prLst="opacity: 0.5">
                                      <p:cBhvr rctx="IE">
                                        <p:cTn id="20" dur="11300"/>
                                        <p:tgtEl>
                                          <p:spTgt spid="6">
                                            <p:txEl>
                                              <p:pRg st="0" end="0"/>
                                            </p:txEl>
                                          </p:spTgt>
                                        </p:tgtEl>
                                      </p:cBhvr>
                                    </p:animEffect>
                                  </p:childTnLst>
                                </p:cTn>
                              </p:par>
                              <p:par>
                                <p:cTn id="21" presetID="9" presetClass="emph" presetSubtype="0" nodeType="withEffect">
                                  <p:stCondLst>
                                    <p:cond delay="0"/>
                                  </p:stCondLst>
                                  <p:childTnLst>
                                    <p:set>
                                      <p:cBhvr>
                                        <p:cTn id="22" dur="indefinite"/>
                                        <p:tgtEl>
                                          <p:spTgt spid="6">
                                            <p:txEl>
                                              <p:pRg st="1" end="1"/>
                                            </p:txEl>
                                          </p:spTgt>
                                        </p:tgtEl>
                                        <p:attrNameLst>
                                          <p:attrName>style.opacity</p:attrName>
                                        </p:attrNameLst>
                                      </p:cBhvr>
                                      <p:to>
                                        <p:strVal val="0.5"/>
                                      </p:to>
                                    </p:set>
                                    <p:animEffect filter="image" prLst="opacity: 0.5">
                                      <p:cBhvr rctx="IE">
                                        <p:cTn id="23" dur="indefinite"/>
                                        <p:tgtEl>
                                          <p:spTgt spid="6">
                                            <p:txEl>
                                              <p:pRg st="1" end="1"/>
                                            </p:txEl>
                                          </p:spTgt>
                                        </p:tgtEl>
                                      </p:cBhvr>
                                    </p:animEffect>
                                  </p:childTnLst>
                                </p:cTn>
                              </p:par>
                              <p:par>
                                <p:cTn id="24" presetID="9" presetClass="emph" presetSubtype="0" nodeType="withEffect">
                                  <p:stCondLst>
                                    <p:cond delay="0"/>
                                  </p:stCondLst>
                                  <p:childTnLst>
                                    <p:set>
                                      <p:cBhvr>
                                        <p:cTn id="25" dur="indefinite"/>
                                        <p:tgtEl>
                                          <p:spTgt spid="6">
                                            <p:txEl>
                                              <p:pRg st="2" end="2"/>
                                            </p:txEl>
                                          </p:spTgt>
                                        </p:tgtEl>
                                        <p:attrNameLst>
                                          <p:attrName>style.opacity</p:attrName>
                                        </p:attrNameLst>
                                      </p:cBhvr>
                                      <p:to>
                                        <p:strVal val="0.5"/>
                                      </p:to>
                                    </p:set>
                                    <p:animEffect filter="image" prLst="opacity: 0.5">
                                      <p:cBhvr rctx="IE">
                                        <p:cTn id="26" dur="indefinite"/>
                                        <p:tgtEl>
                                          <p:spTgt spid="6">
                                            <p:txEl>
                                              <p:pRg st="2" end="2"/>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wipe(left)">
                                      <p:cBhvr>
                                        <p:cTn id="29" dur="500"/>
                                        <p:tgtEl>
                                          <p:spTgt spid="6">
                                            <p:txEl>
                                              <p:pRg st="4" end="4"/>
                                            </p:txEl>
                                          </p:spTgt>
                                        </p:tgtEl>
                                      </p:cBhvr>
                                    </p:animEffect>
                                  </p:childTnLst>
                                </p:cTn>
                              </p:par>
                              <p:par>
                                <p:cTn id="30" presetID="22" presetClass="entr" presetSubtype="8" fill="hold" nodeType="with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500"/>
                                        <p:tgtEl>
                                          <p:spTgt spid="6">
                                            <p:txEl>
                                              <p:pRg st="6" end="6"/>
                                            </p:txEl>
                                          </p:spTgt>
                                        </p:tgtEl>
                                      </p:cBhvr>
                                    </p:animEffect>
                                  </p:childTnLst>
                                </p:cTn>
                              </p:par>
                              <p:par>
                                <p:cTn id="38" presetID="9" presetClass="emph" presetSubtype="0" nodeType="withEffect">
                                  <p:stCondLst>
                                    <p:cond delay="0"/>
                                  </p:stCondLst>
                                  <p:childTnLst>
                                    <p:set>
                                      <p:cBhvr>
                                        <p:cTn id="39" dur="indefinite"/>
                                        <p:tgtEl>
                                          <p:spTgt spid="6">
                                            <p:txEl>
                                              <p:pRg st="3" end="3"/>
                                            </p:txEl>
                                          </p:spTgt>
                                        </p:tgtEl>
                                        <p:attrNameLst>
                                          <p:attrName>style.opacity</p:attrName>
                                        </p:attrNameLst>
                                      </p:cBhvr>
                                      <p:to>
                                        <p:strVal val="0.5"/>
                                      </p:to>
                                    </p:set>
                                    <p:animEffect filter="image" prLst="opacity: 0.5">
                                      <p:cBhvr rctx="IE">
                                        <p:cTn id="40" dur="indefinite"/>
                                        <p:tgtEl>
                                          <p:spTgt spid="6">
                                            <p:txEl>
                                              <p:pRg st="3" end="3"/>
                                            </p:txEl>
                                          </p:spTgt>
                                        </p:tgtEl>
                                      </p:cBhvr>
                                    </p:animEffect>
                                  </p:childTnLst>
                                </p:cTn>
                              </p:par>
                              <p:par>
                                <p:cTn id="41" presetID="9" presetClass="emph" presetSubtype="0" nodeType="withEffect">
                                  <p:stCondLst>
                                    <p:cond delay="0"/>
                                  </p:stCondLst>
                                  <p:childTnLst>
                                    <p:set>
                                      <p:cBhvr>
                                        <p:cTn id="42" dur="indefinite"/>
                                        <p:tgtEl>
                                          <p:spTgt spid="6">
                                            <p:txEl>
                                              <p:pRg st="4" end="4"/>
                                            </p:txEl>
                                          </p:spTgt>
                                        </p:tgtEl>
                                        <p:attrNameLst>
                                          <p:attrName>style.opacity</p:attrName>
                                        </p:attrNameLst>
                                      </p:cBhvr>
                                      <p:to>
                                        <p:strVal val="0.5"/>
                                      </p:to>
                                    </p:set>
                                    <p:animEffect filter="image" prLst="opacity: 0.5">
                                      <p:cBhvr rctx="IE">
                                        <p:cTn id="43" dur="indefinite"/>
                                        <p:tgtEl>
                                          <p:spTgt spid="6">
                                            <p:txEl>
                                              <p:pRg st="4" end="4"/>
                                            </p:txEl>
                                          </p:spTgt>
                                        </p:tgtEl>
                                      </p:cBhvr>
                                    </p:animEffect>
                                  </p:childTnLst>
                                </p:cTn>
                              </p:par>
                              <p:par>
                                <p:cTn id="44" presetID="9" presetClass="emph" presetSubtype="0" nodeType="withEffect">
                                  <p:stCondLst>
                                    <p:cond delay="0"/>
                                  </p:stCondLst>
                                  <p:childTnLst>
                                    <p:set>
                                      <p:cBhvr>
                                        <p:cTn id="45" dur="indefinite"/>
                                        <p:tgtEl>
                                          <p:spTgt spid="6">
                                            <p:txEl>
                                              <p:pRg st="5" end="5"/>
                                            </p:txEl>
                                          </p:spTgt>
                                        </p:tgtEl>
                                        <p:attrNameLst>
                                          <p:attrName>style.opacity</p:attrName>
                                        </p:attrNameLst>
                                      </p:cBhvr>
                                      <p:to>
                                        <p:strVal val="0.5"/>
                                      </p:to>
                                    </p:set>
                                    <p:animEffect filter="image" prLst="opacity: 0.5">
                                      <p:cBhvr rctx="IE">
                                        <p:cTn id="46" dur="indefinite"/>
                                        <p:tgtEl>
                                          <p:spTgt spid="6">
                                            <p:txEl>
                                              <p:pRg st="5" end="5"/>
                                            </p:txEl>
                                          </p:spTgt>
                                        </p:tgtEl>
                                      </p:cBhvr>
                                    </p:animEffect>
                                  </p:childTnLst>
                                </p:cTn>
                              </p:par>
                              <p:par>
                                <p:cTn id="47" presetID="22" presetClass="entr" presetSubtype="8" fill="hold" nodeType="with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Effect transition="in" filter="wipe(left)">
                                      <p:cBhvr>
                                        <p:cTn id="49" dur="500"/>
                                        <p:tgtEl>
                                          <p:spTgt spid="6">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6">
                                            <p:txEl>
                                              <p:pRg st="8" end="8"/>
                                            </p:txEl>
                                          </p:spTgt>
                                        </p:tgtEl>
                                        <p:attrNameLst>
                                          <p:attrName>style.visibility</p:attrName>
                                        </p:attrNameLst>
                                      </p:cBhvr>
                                      <p:to>
                                        <p:strVal val="visible"/>
                                      </p:to>
                                    </p:set>
                                    <p:animEffect transition="in" filter="wipe(left)">
                                      <p:cBhvr>
                                        <p:cTn id="54" dur="500"/>
                                        <p:tgtEl>
                                          <p:spTgt spid="6">
                                            <p:txEl>
                                              <p:pRg st="8" end="8"/>
                                            </p:txEl>
                                          </p:spTgt>
                                        </p:tgtEl>
                                      </p:cBhvr>
                                    </p:animEffect>
                                  </p:childTnLst>
                                </p:cTn>
                              </p:par>
                            </p:childTnLst>
                          </p:cTn>
                        </p:par>
                        <p:par>
                          <p:cTn id="55" fill="hold">
                            <p:stCondLst>
                              <p:cond delay="500"/>
                            </p:stCondLst>
                            <p:childTnLst>
                              <p:par>
                                <p:cTn id="56" presetID="22" presetClass="entr" presetSubtype="8" fill="hold" nodeType="afterEffect">
                                  <p:stCondLst>
                                    <p:cond delay="0"/>
                                  </p:stCondLst>
                                  <p:childTnLst>
                                    <p:set>
                                      <p:cBhvr>
                                        <p:cTn id="57" dur="1" fill="hold">
                                          <p:stCondLst>
                                            <p:cond delay="0"/>
                                          </p:stCondLst>
                                        </p:cTn>
                                        <p:tgtEl>
                                          <p:spTgt spid="6">
                                            <p:txEl>
                                              <p:pRg st="9" end="9"/>
                                            </p:txEl>
                                          </p:spTgt>
                                        </p:tgtEl>
                                        <p:attrNameLst>
                                          <p:attrName>style.visibility</p:attrName>
                                        </p:attrNameLst>
                                      </p:cBhvr>
                                      <p:to>
                                        <p:strVal val="visible"/>
                                      </p:to>
                                    </p:set>
                                    <p:animEffect transition="in" filter="wipe(left)">
                                      <p:cBhvr>
                                        <p:cTn id="58" dur="500"/>
                                        <p:tgtEl>
                                          <p:spTgt spid="6">
                                            <p:txEl>
                                              <p:pRg st="9" end="9"/>
                                            </p:txEl>
                                          </p:spTgt>
                                        </p:tgtEl>
                                      </p:cBhvr>
                                    </p:animEffect>
                                  </p:childTnLst>
                                </p:cTn>
                              </p:par>
                              <p:par>
                                <p:cTn id="59" presetID="9" presetClass="emph" presetSubtype="0" nodeType="withEffect">
                                  <p:stCondLst>
                                    <p:cond delay="0"/>
                                  </p:stCondLst>
                                  <p:childTnLst>
                                    <p:set>
                                      <p:cBhvr>
                                        <p:cTn id="60" dur="indefinite"/>
                                        <p:tgtEl>
                                          <p:spTgt spid="6">
                                            <p:txEl>
                                              <p:pRg st="6" end="6"/>
                                            </p:txEl>
                                          </p:spTgt>
                                        </p:tgtEl>
                                        <p:attrNameLst>
                                          <p:attrName>style.opacity</p:attrName>
                                        </p:attrNameLst>
                                      </p:cBhvr>
                                      <p:to>
                                        <p:strVal val="0.5"/>
                                      </p:to>
                                    </p:set>
                                    <p:animEffect filter="image" prLst="opacity: 0.5">
                                      <p:cBhvr rctx="IE">
                                        <p:cTn id="61" dur="indefinite"/>
                                        <p:tgtEl>
                                          <p:spTgt spid="6">
                                            <p:txEl>
                                              <p:pRg st="6" end="6"/>
                                            </p:txEl>
                                          </p:spTgt>
                                        </p:tgtEl>
                                      </p:cBhvr>
                                    </p:animEffect>
                                  </p:childTnLst>
                                </p:cTn>
                              </p:par>
                              <p:par>
                                <p:cTn id="62" presetID="9" presetClass="emph" presetSubtype="0" nodeType="withEffect">
                                  <p:stCondLst>
                                    <p:cond delay="0"/>
                                  </p:stCondLst>
                                  <p:childTnLst>
                                    <p:set>
                                      <p:cBhvr>
                                        <p:cTn id="63" dur="indefinite"/>
                                        <p:tgtEl>
                                          <p:spTgt spid="6">
                                            <p:txEl>
                                              <p:pRg st="7" end="7"/>
                                            </p:txEl>
                                          </p:spTgt>
                                        </p:tgtEl>
                                        <p:attrNameLst>
                                          <p:attrName>style.opacity</p:attrName>
                                        </p:attrNameLst>
                                      </p:cBhvr>
                                      <p:to>
                                        <p:strVal val="0.5"/>
                                      </p:to>
                                    </p:set>
                                    <p:animEffect filter="image" prLst="opacity: 0.5">
                                      <p:cBhvr rctx="IE">
                                        <p:cTn id="64" dur="indefinite"/>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Plan and implement privileged access</a:t>
            </a:r>
          </a:p>
        </p:txBody>
      </p:sp>
      <p:sp>
        <p:nvSpPr>
          <p:cNvPr id="6" name="Text Placeholder 5"/>
          <p:cNvSpPr>
            <a:spLocks noGrp="1"/>
          </p:cNvSpPr>
          <p:nvPr>
            <p:ph type="body" sz="quarter" idx="10"/>
          </p:nvPr>
        </p:nvSpPr>
        <p:spPr>
          <a:xfrm>
            <a:off x="274638" y="1212850"/>
            <a:ext cx="11887200" cy="5558445"/>
          </a:xfrm>
        </p:spPr>
        <p:txBody>
          <a:bodyPr/>
          <a:lstStyle/>
          <a:p>
            <a:r>
              <a:rPr lang="en-US" dirty="0"/>
              <a:t>Strategy</a:t>
            </a:r>
          </a:p>
          <a:p>
            <a:pPr lvl="2"/>
            <a:r>
              <a:rPr lang="en-US" dirty="0">
                <a:hlinkClick r:id="rId3"/>
              </a:rPr>
              <a:t>For Administrative Users’ Access</a:t>
            </a:r>
            <a:endParaRPr lang="en-US" dirty="0"/>
          </a:p>
          <a:p>
            <a:pPr lvl="2"/>
            <a:r>
              <a:rPr lang="en-US" dirty="0">
                <a:hlinkClick r:id="rId4"/>
              </a:rPr>
              <a:t>Secure access practices for administrators</a:t>
            </a:r>
            <a:endParaRPr lang="en-US" dirty="0"/>
          </a:p>
          <a:p>
            <a:r>
              <a:rPr lang="en-US" dirty="0"/>
              <a:t>Configure</a:t>
            </a:r>
          </a:p>
          <a:p>
            <a:pPr lvl="2"/>
            <a:r>
              <a:rPr lang="en-US" dirty="0"/>
              <a:t>For </a:t>
            </a:r>
            <a:r>
              <a:rPr lang="en-US" dirty="0">
                <a:hlinkClick r:id="rId5"/>
              </a:rPr>
              <a:t>AD Roles</a:t>
            </a:r>
            <a:endParaRPr lang="en-US" dirty="0"/>
          </a:p>
          <a:p>
            <a:pPr lvl="2"/>
            <a:r>
              <a:rPr lang="en-US" dirty="0"/>
              <a:t>For </a:t>
            </a:r>
            <a:r>
              <a:rPr lang="en-US" dirty="0">
                <a:hlinkClick r:id="rId6"/>
              </a:rPr>
              <a:t>Azure RBAC</a:t>
            </a:r>
            <a:endParaRPr lang="en-US" dirty="0"/>
          </a:p>
          <a:p>
            <a:pPr lvl="2"/>
            <a:r>
              <a:rPr lang="en-US" dirty="0">
                <a:hlinkClick r:id="rId7"/>
              </a:rPr>
              <a:t>Assign</a:t>
            </a:r>
            <a:endParaRPr lang="en-US" dirty="0"/>
          </a:p>
          <a:p>
            <a:r>
              <a:rPr lang="en-US" dirty="0"/>
              <a:t>Manage </a:t>
            </a:r>
          </a:p>
          <a:p>
            <a:pPr lvl="2"/>
            <a:r>
              <a:rPr lang="en-US" dirty="0">
                <a:hlinkClick r:id="rId8"/>
              </a:rPr>
              <a:t>PIM requests</a:t>
            </a:r>
            <a:endParaRPr lang="en-US" dirty="0"/>
          </a:p>
          <a:p>
            <a:pPr lvl="2"/>
            <a:r>
              <a:rPr lang="en-US" dirty="0">
                <a:hlinkClick r:id="rId9"/>
              </a:rPr>
              <a:t>Audit History</a:t>
            </a:r>
            <a:r>
              <a:rPr lang="en-US" dirty="0"/>
              <a:t> &amp; </a:t>
            </a:r>
            <a:r>
              <a:rPr lang="en-US" dirty="0">
                <a:hlinkClick r:id="rId10"/>
              </a:rPr>
              <a:t>Reports</a:t>
            </a:r>
            <a:endParaRPr lang="en-US" dirty="0"/>
          </a:p>
          <a:p>
            <a:pPr lvl="2"/>
            <a:r>
              <a:rPr lang="en-US" dirty="0"/>
              <a:t>Break Glass Accounts</a:t>
            </a:r>
            <a:endParaRPr lang="en-US" sz="1800" dirty="0"/>
          </a:p>
          <a:p>
            <a:pPr lvl="2"/>
            <a:endParaRPr lang="en-US" dirty="0"/>
          </a:p>
        </p:txBody>
      </p:sp>
      <p:pic>
        <p:nvPicPr>
          <p:cNvPr id="2" name="Picture 1" descr="Logo&#10;&#10;Description automatically generated">
            <a:hlinkClick r:id="rId11" tooltip="What is Azure Active Directory Privileged Identity Management"/>
            <a:extLst>
              <a:ext uri="{FF2B5EF4-FFF2-40B4-BE49-F238E27FC236}">
                <a16:creationId xmlns:a16="http://schemas.microsoft.com/office/drawing/2014/main" id="{4254F93E-0FDC-48AB-BB3B-A695A0E42966}"/>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11323637" y="5997405"/>
            <a:ext cx="666636" cy="666636"/>
          </a:xfrm>
          <a:prstGeom prst="rect">
            <a:avLst/>
          </a:prstGeom>
        </p:spPr>
      </p:pic>
      <p:pic>
        <p:nvPicPr>
          <p:cNvPr id="1026" name="Picture 2" descr="Privileged access group diagram showing activating multiple roles at once">
            <a:extLst>
              <a:ext uri="{FF2B5EF4-FFF2-40B4-BE49-F238E27FC236}">
                <a16:creationId xmlns:a16="http://schemas.microsoft.com/office/drawing/2014/main" id="{8B0B6D3F-5C3D-4483-9C12-15885EDBE97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65637" y="3040062"/>
            <a:ext cx="5762625" cy="34099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zure RBAC versus Azure AD roles">
            <a:extLst>
              <a:ext uri="{FF2B5EF4-FFF2-40B4-BE49-F238E27FC236}">
                <a16:creationId xmlns:a16="http://schemas.microsoft.com/office/drawing/2014/main" id="{5D2955F4-01EF-43D5-9460-55BE3D0726B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46437" y="2777634"/>
            <a:ext cx="2667000" cy="24288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82AFCDE-FF56-4FBC-902D-2D54B2140011}"/>
              </a:ext>
            </a:extLst>
          </p:cNvPr>
          <p:cNvSpPr txBox="1"/>
          <p:nvPr/>
        </p:nvSpPr>
        <p:spPr>
          <a:xfrm>
            <a:off x="5423538" y="6527774"/>
            <a:ext cx="4377824" cy="369332"/>
          </a:xfrm>
          <a:prstGeom prst="rect">
            <a:avLst/>
          </a:prstGeom>
          <a:noFill/>
        </p:spPr>
        <p:txBody>
          <a:bodyPr wrap="square">
            <a:spAutoFit/>
          </a:bodyPr>
          <a:lstStyle/>
          <a:p>
            <a:r>
              <a:rPr lang="en-US" dirty="0">
                <a:hlinkClick r:id="rId16"/>
              </a:rPr>
              <a:t>Best practices for Azure AD </a:t>
            </a:r>
            <a:r>
              <a:rPr lang="en-US" dirty="0" err="1">
                <a:hlinkClick r:id="rId16"/>
              </a:rPr>
              <a:t>roleDocs</a:t>
            </a:r>
            <a:endParaRPr lang="en-US" dirty="0"/>
          </a:p>
        </p:txBody>
      </p:sp>
      <p:pic>
        <p:nvPicPr>
          <p:cNvPr id="3074" name="Picture 2">
            <a:extLst>
              <a:ext uri="{FF2B5EF4-FFF2-40B4-BE49-F238E27FC236}">
                <a16:creationId xmlns:a16="http://schemas.microsoft.com/office/drawing/2014/main" id="{C617DEB7-3243-4593-9B4A-7CBC4EA29C9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84637" y="3020811"/>
            <a:ext cx="6973507" cy="340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69186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500"/>
                                        <p:tgtEl>
                                          <p:spTgt spid="6">
                                            <p:txEl>
                                              <p:pRg st="3" end="3"/>
                                            </p:txEl>
                                          </p:spTgt>
                                        </p:tgtEl>
                                      </p:cBhvr>
                                    </p:animEffect>
                                  </p:childTnLst>
                                </p:cTn>
                              </p:par>
                              <p:par>
                                <p:cTn id="8" presetID="10" presetClass="exit" presetSubtype="0" fill="hold" nodeType="withEffect">
                                  <p:stCondLst>
                                    <p:cond delay="0"/>
                                  </p:stCondLst>
                                  <p:childTnLst>
                                    <p:animEffect transition="out" filter="fade">
                                      <p:cBhvr>
                                        <p:cTn id="9" dur="500"/>
                                        <p:tgtEl>
                                          <p:spTgt spid="1026"/>
                                        </p:tgtEl>
                                      </p:cBhvr>
                                    </p:animEffect>
                                    <p:set>
                                      <p:cBhvr>
                                        <p:cTn id="10" dur="1" fill="hold">
                                          <p:stCondLst>
                                            <p:cond delay="499"/>
                                          </p:stCondLst>
                                        </p:cTn>
                                        <p:tgtEl>
                                          <p:spTgt spid="1026"/>
                                        </p:tgtEl>
                                        <p:attrNameLst>
                                          <p:attrName>style.visibility</p:attrName>
                                        </p:attrNameLst>
                                      </p:cBhvr>
                                      <p:to>
                                        <p:strVal val="hidden"/>
                                      </p:to>
                                    </p:set>
                                  </p:childTnLst>
                                </p:cTn>
                              </p:par>
                              <p:par>
                                <p:cTn id="11" presetID="9" presetClass="emph" presetSubtype="0" nodeType="withEffect">
                                  <p:stCondLst>
                                    <p:cond delay="0"/>
                                  </p:stCondLst>
                                  <p:childTnLst>
                                    <p:set>
                                      <p:cBhvr>
                                        <p:cTn id="12" dur="indefinite"/>
                                        <p:tgtEl>
                                          <p:spTgt spid="6">
                                            <p:txEl>
                                              <p:pRg st="0" end="0"/>
                                            </p:txEl>
                                          </p:spTgt>
                                        </p:tgtEl>
                                        <p:attrNameLst>
                                          <p:attrName>style.opacity</p:attrName>
                                        </p:attrNameLst>
                                      </p:cBhvr>
                                      <p:to>
                                        <p:strVal val="0.5"/>
                                      </p:to>
                                    </p:set>
                                    <p:animEffect filter="image" prLst="opacity: 0.5">
                                      <p:cBhvr rctx="IE">
                                        <p:cTn id="13" dur="indefinite"/>
                                        <p:tgtEl>
                                          <p:spTgt spid="6">
                                            <p:txEl>
                                              <p:pRg st="0" end="0"/>
                                            </p:txEl>
                                          </p:spTgt>
                                        </p:tgtEl>
                                      </p:cBhvr>
                                    </p:animEffect>
                                  </p:childTnLst>
                                </p:cTn>
                              </p:par>
                              <p:par>
                                <p:cTn id="14" presetID="9" presetClass="emph" presetSubtype="0" nodeType="withEffect">
                                  <p:stCondLst>
                                    <p:cond delay="0"/>
                                  </p:stCondLst>
                                  <p:childTnLst>
                                    <p:set>
                                      <p:cBhvr>
                                        <p:cTn id="15" dur="indefinite"/>
                                        <p:tgtEl>
                                          <p:spTgt spid="6">
                                            <p:txEl>
                                              <p:pRg st="1" end="1"/>
                                            </p:txEl>
                                          </p:spTgt>
                                        </p:tgtEl>
                                        <p:attrNameLst>
                                          <p:attrName>style.opacity</p:attrName>
                                        </p:attrNameLst>
                                      </p:cBhvr>
                                      <p:to>
                                        <p:strVal val="0.5"/>
                                      </p:to>
                                    </p:set>
                                    <p:animEffect filter="image" prLst="opacity: 0.5">
                                      <p:cBhvr rctx="IE">
                                        <p:cTn id="16" dur="indefinite"/>
                                        <p:tgtEl>
                                          <p:spTgt spid="6">
                                            <p:txEl>
                                              <p:pRg st="1" end="1"/>
                                            </p:txEl>
                                          </p:spTgt>
                                        </p:tgtEl>
                                      </p:cBhvr>
                                    </p:animEffect>
                                  </p:childTnLst>
                                </p:cTn>
                              </p:par>
                              <p:par>
                                <p:cTn id="17" presetID="9" presetClass="emph" presetSubtype="0" nodeType="withEffect">
                                  <p:stCondLst>
                                    <p:cond delay="0"/>
                                  </p:stCondLst>
                                  <p:childTnLst>
                                    <p:set>
                                      <p:cBhvr>
                                        <p:cTn id="18" dur="indefinite"/>
                                        <p:tgtEl>
                                          <p:spTgt spid="6">
                                            <p:txEl>
                                              <p:pRg st="2" end="2"/>
                                            </p:txEl>
                                          </p:spTgt>
                                        </p:tgtEl>
                                        <p:attrNameLst>
                                          <p:attrName>style.opacity</p:attrName>
                                        </p:attrNameLst>
                                      </p:cBhvr>
                                      <p:to>
                                        <p:strVal val="0.5"/>
                                      </p:to>
                                    </p:set>
                                    <p:animEffect filter="image" prLst="opacity: 0.5">
                                      <p:cBhvr rctx="IE">
                                        <p:cTn id="19" dur="indefinite"/>
                                        <p:tgtEl>
                                          <p:spTgt spid="6">
                                            <p:txEl>
                                              <p:pRg st="2" end="2"/>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fade">
                                      <p:cBhvr>
                                        <p:cTn id="23" dur="500"/>
                                        <p:tgtEl>
                                          <p:spTgt spid="2050"/>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Effect transition="in" filter="fade">
                                      <p:cBhvr>
                                        <p:cTn id="31" dur="500"/>
                                        <p:tgtEl>
                                          <p:spTgt spid="6">
                                            <p:txEl>
                                              <p:pRg st="5" end="5"/>
                                            </p:txEl>
                                          </p:spTgt>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500"/>
                                        <p:tgtEl>
                                          <p:spTgt spid="6">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6">
                                            <p:txEl>
                                              <p:pRg st="7" end="7"/>
                                            </p:txEl>
                                          </p:spTgt>
                                        </p:tgtEl>
                                        <p:attrNameLst>
                                          <p:attrName>style.visibility</p:attrName>
                                        </p:attrNameLst>
                                      </p:cBhvr>
                                      <p:to>
                                        <p:strVal val="visible"/>
                                      </p:to>
                                    </p:set>
                                    <p:animEffect transition="in" filter="wipe(left)">
                                      <p:cBhvr>
                                        <p:cTn id="40" dur="500"/>
                                        <p:tgtEl>
                                          <p:spTgt spid="6">
                                            <p:txEl>
                                              <p:pRg st="7" end="7"/>
                                            </p:txEl>
                                          </p:spTgt>
                                        </p:tgtEl>
                                      </p:cBhvr>
                                    </p:animEffect>
                                  </p:childTnLst>
                                </p:cTn>
                              </p:par>
                              <p:par>
                                <p:cTn id="41" presetID="10" presetClass="exit" presetSubtype="0" fill="hold" nodeType="withEffect">
                                  <p:stCondLst>
                                    <p:cond delay="0"/>
                                  </p:stCondLst>
                                  <p:childTnLst>
                                    <p:animEffect transition="out" filter="fade">
                                      <p:cBhvr>
                                        <p:cTn id="42" dur="500"/>
                                        <p:tgtEl>
                                          <p:spTgt spid="2050"/>
                                        </p:tgtEl>
                                      </p:cBhvr>
                                    </p:animEffect>
                                    <p:set>
                                      <p:cBhvr>
                                        <p:cTn id="43" dur="1" fill="hold">
                                          <p:stCondLst>
                                            <p:cond delay="499"/>
                                          </p:stCondLst>
                                        </p:cTn>
                                        <p:tgtEl>
                                          <p:spTgt spid="2050"/>
                                        </p:tgtEl>
                                        <p:attrNameLst>
                                          <p:attrName>style.visibility</p:attrName>
                                        </p:attrNameLst>
                                      </p:cBhvr>
                                      <p:to>
                                        <p:strVal val="hidden"/>
                                      </p:to>
                                    </p:se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3074"/>
                                        </p:tgtEl>
                                        <p:attrNameLst>
                                          <p:attrName>style.visibility</p:attrName>
                                        </p:attrNameLst>
                                      </p:cBhvr>
                                      <p:to>
                                        <p:strVal val="visible"/>
                                      </p:to>
                                    </p:set>
                                    <p:animEffect transition="in" filter="fade">
                                      <p:cBhvr>
                                        <p:cTn id="47" dur="500"/>
                                        <p:tgtEl>
                                          <p:spTgt spid="3074"/>
                                        </p:tgtEl>
                                      </p:cBhvr>
                                    </p:animEffect>
                                  </p:childTnLst>
                                </p:cTn>
                              </p:par>
                              <p:par>
                                <p:cTn id="48" presetID="9" presetClass="emph" presetSubtype="0" nodeType="withEffect">
                                  <p:stCondLst>
                                    <p:cond delay="0"/>
                                  </p:stCondLst>
                                  <p:childTnLst>
                                    <p:set>
                                      <p:cBhvr>
                                        <p:cTn id="49" dur="indefinite"/>
                                        <p:tgtEl>
                                          <p:spTgt spid="6">
                                            <p:txEl>
                                              <p:pRg st="3" end="3"/>
                                            </p:txEl>
                                          </p:spTgt>
                                        </p:tgtEl>
                                        <p:attrNameLst>
                                          <p:attrName>style.opacity</p:attrName>
                                        </p:attrNameLst>
                                      </p:cBhvr>
                                      <p:to>
                                        <p:strVal val="0.5"/>
                                      </p:to>
                                    </p:set>
                                    <p:animEffect filter="image" prLst="opacity: 0.5">
                                      <p:cBhvr rctx="IE">
                                        <p:cTn id="50" dur="indefinite"/>
                                        <p:tgtEl>
                                          <p:spTgt spid="6">
                                            <p:txEl>
                                              <p:pRg st="3" end="3"/>
                                            </p:txEl>
                                          </p:spTgt>
                                        </p:tgtEl>
                                      </p:cBhvr>
                                    </p:animEffect>
                                  </p:childTnLst>
                                </p:cTn>
                              </p:par>
                              <p:par>
                                <p:cTn id="51" presetID="9" presetClass="emph" presetSubtype="0" nodeType="withEffect">
                                  <p:stCondLst>
                                    <p:cond delay="0"/>
                                  </p:stCondLst>
                                  <p:childTnLst>
                                    <p:set>
                                      <p:cBhvr>
                                        <p:cTn id="52" dur="indefinite"/>
                                        <p:tgtEl>
                                          <p:spTgt spid="6">
                                            <p:txEl>
                                              <p:pRg st="4" end="4"/>
                                            </p:txEl>
                                          </p:spTgt>
                                        </p:tgtEl>
                                        <p:attrNameLst>
                                          <p:attrName>style.opacity</p:attrName>
                                        </p:attrNameLst>
                                      </p:cBhvr>
                                      <p:to>
                                        <p:strVal val="0.5"/>
                                      </p:to>
                                    </p:set>
                                    <p:animEffect filter="image" prLst="opacity: 0.5">
                                      <p:cBhvr rctx="IE">
                                        <p:cTn id="53" dur="indefinite"/>
                                        <p:tgtEl>
                                          <p:spTgt spid="6">
                                            <p:txEl>
                                              <p:pRg st="4" end="4"/>
                                            </p:txEl>
                                          </p:spTgt>
                                        </p:tgtEl>
                                      </p:cBhvr>
                                    </p:animEffect>
                                  </p:childTnLst>
                                </p:cTn>
                              </p:par>
                              <p:par>
                                <p:cTn id="54" presetID="9" presetClass="emph" presetSubtype="0" nodeType="withEffect">
                                  <p:stCondLst>
                                    <p:cond delay="0"/>
                                  </p:stCondLst>
                                  <p:childTnLst>
                                    <p:set>
                                      <p:cBhvr>
                                        <p:cTn id="55" dur="indefinite"/>
                                        <p:tgtEl>
                                          <p:spTgt spid="6">
                                            <p:txEl>
                                              <p:pRg st="5" end="5"/>
                                            </p:txEl>
                                          </p:spTgt>
                                        </p:tgtEl>
                                        <p:attrNameLst>
                                          <p:attrName>style.opacity</p:attrName>
                                        </p:attrNameLst>
                                      </p:cBhvr>
                                      <p:to>
                                        <p:strVal val="0.5"/>
                                      </p:to>
                                    </p:set>
                                    <p:animEffect filter="image" prLst="opacity: 0.5">
                                      <p:cBhvr rctx="IE">
                                        <p:cTn id="56" dur="indefinite"/>
                                        <p:tgtEl>
                                          <p:spTgt spid="6">
                                            <p:txEl>
                                              <p:pRg st="5" end="5"/>
                                            </p:txEl>
                                          </p:spTgt>
                                        </p:tgtEl>
                                      </p:cBhvr>
                                    </p:animEffect>
                                  </p:childTnLst>
                                </p:cTn>
                              </p:par>
                              <p:par>
                                <p:cTn id="57" presetID="9" presetClass="emph" presetSubtype="0" nodeType="withEffect">
                                  <p:stCondLst>
                                    <p:cond delay="0"/>
                                  </p:stCondLst>
                                  <p:childTnLst>
                                    <p:set>
                                      <p:cBhvr>
                                        <p:cTn id="58" dur="indefinite"/>
                                        <p:tgtEl>
                                          <p:spTgt spid="6">
                                            <p:txEl>
                                              <p:pRg st="6" end="6"/>
                                            </p:txEl>
                                          </p:spTgt>
                                        </p:tgtEl>
                                        <p:attrNameLst>
                                          <p:attrName>style.opacity</p:attrName>
                                        </p:attrNameLst>
                                      </p:cBhvr>
                                      <p:to>
                                        <p:strVal val="0.5"/>
                                      </p:to>
                                    </p:set>
                                    <p:animEffect filter="image" prLst="opacity: 0.5">
                                      <p:cBhvr rctx="IE">
                                        <p:cTn id="59" dur="indefinite"/>
                                        <p:tgtEl>
                                          <p:spTgt spid="6">
                                            <p:txEl>
                                              <p:pRg st="6" end="6"/>
                                            </p:txEl>
                                          </p:spTgt>
                                        </p:tgtEl>
                                      </p:cBhvr>
                                    </p:animEffect>
                                  </p:childTnLst>
                                </p:cTn>
                              </p:par>
                            </p:childTnLst>
                          </p:cTn>
                        </p:par>
                        <p:par>
                          <p:cTn id="60" fill="hold">
                            <p:stCondLst>
                              <p:cond delay="1000"/>
                            </p:stCondLst>
                            <p:childTnLst>
                              <p:par>
                                <p:cTn id="61" presetID="22" presetClass="entr" presetSubtype="8" fill="hold" nodeType="after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Effect transition="in" filter="wipe(left)">
                                      <p:cBhvr>
                                        <p:cTn id="63" dur="500"/>
                                        <p:tgtEl>
                                          <p:spTgt spid="6">
                                            <p:txEl>
                                              <p:pRg st="8" end="8"/>
                                            </p:txEl>
                                          </p:spTgt>
                                        </p:tgtEl>
                                      </p:cBhvr>
                                    </p:animEffect>
                                  </p:childTnLst>
                                </p:cTn>
                              </p:par>
                            </p:childTnLst>
                          </p:cTn>
                        </p:par>
                        <p:par>
                          <p:cTn id="64" fill="hold">
                            <p:stCondLst>
                              <p:cond delay="1500"/>
                            </p:stCondLst>
                            <p:childTnLst>
                              <p:par>
                                <p:cTn id="65" presetID="22" presetClass="entr" presetSubtype="8" fill="hold" nodeType="afterEffect">
                                  <p:stCondLst>
                                    <p:cond delay="0"/>
                                  </p:stCondLst>
                                  <p:childTnLst>
                                    <p:set>
                                      <p:cBhvr>
                                        <p:cTn id="66" dur="1" fill="hold">
                                          <p:stCondLst>
                                            <p:cond delay="0"/>
                                          </p:stCondLst>
                                        </p:cTn>
                                        <p:tgtEl>
                                          <p:spTgt spid="6">
                                            <p:txEl>
                                              <p:pRg st="9" end="9"/>
                                            </p:txEl>
                                          </p:spTgt>
                                        </p:tgtEl>
                                        <p:attrNameLst>
                                          <p:attrName>style.visibility</p:attrName>
                                        </p:attrNameLst>
                                      </p:cBhvr>
                                      <p:to>
                                        <p:strVal val="visible"/>
                                      </p:to>
                                    </p:set>
                                    <p:animEffect transition="in" filter="wipe(left)">
                                      <p:cBhvr>
                                        <p:cTn id="67" dur="500"/>
                                        <p:tgtEl>
                                          <p:spTgt spid="6">
                                            <p:txEl>
                                              <p:pRg st="9" end="9"/>
                                            </p:txEl>
                                          </p:spTgt>
                                        </p:tgtEl>
                                      </p:cBhvr>
                                    </p:animEffect>
                                  </p:childTnLst>
                                </p:cTn>
                              </p:par>
                            </p:childTnLst>
                          </p:cTn>
                        </p:par>
                        <p:par>
                          <p:cTn id="68" fill="hold">
                            <p:stCondLst>
                              <p:cond delay="2000"/>
                            </p:stCondLst>
                            <p:childTnLst>
                              <p:par>
                                <p:cTn id="69" presetID="22" presetClass="entr" presetSubtype="8" fill="hold" nodeType="afterEffect">
                                  <p:stCondLst>
                                    <p:cond delay="0"/>
                                  </p:stCondLst>
                                  <p:childTnLst>
                                    <p:set>
                                      <p:cBhvr>
                                        <p:cTn id="70" dur="1" fill="hold">
                                          <p:stCondLst>
                                            <p:cond delay="0"/>
                                          </p:stCondLst>
                                        </p:cTn>
                                        <p:tgtEl>
                                          <p:spTgt spid="6">
                                            <p:txEl>
                                              <p:pRg st="10" end="10"/>
                                            </p:txEl>
                                          </p:spTgt>
                                        </p:tgtEl>
                                        <p:attrNameLst>
                                          <p:attrName>style.visibility</p:attrName>
                                        </p:attrNameLst>
                                      </p:cBhvr>
                                      <p:to>
                                        <p:strVal val="visible"/>
                                      </p:to>
                                    </p:set>
                                    <p:animEffect transition="in" filter="wipe(left)">
                                      <p:cBhvr>
                                        <p:cTn id="71"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Monitor and maintain Azure Active Directory</a:t>
            </a:r>
          </a:p>
        </p:txBody>
      </p:sp>
      <p:sp>
        <p:nvSpPr>
          <p:cNvPr id="6" name="Text Placeholder 5"/>
          <p:cNvSpPr>
            <a:spLocks noGrp="1"/>
          </p:cNvSpPr>
          <p:nvPr>
            <p:ph type="body" sz="quarter" idx="10"/>
          </p:nvPr>
        </p:nvSpPr>
        <p:spPr>
          <a:xfrm>
            <a:off x="274638" y="1212850"/>
            <a:ext cx="11887200" cy="5558445"/>
          </a:xfrm>
        </p:spPr>
        <p:txBody>
          <a:bodyPr/>
          <a:lstStyle/>
          <a:p>
            <a:r>
              <a:rPr lang="en-US" dirty="0"/>
              <a:t>Troubleshoot</a:t>
            </a:r>
          </a:p>
          <a:p>
            <a:pPr lvl="2"/>
            <a:r>
              <a:rPr lang="en-US" dirty="0">
                <a:hlinkClick r:id="rId3"/>
              </a:rPr>
              <a:t>Analyze and Investigate Path</a:t>
            </a:r>
            <a:endParaRPr lang="en-US" dirty="0"/>
          </a:p>
          <a:p>
            <a:pPr lvl="2"/>
            <a:r>
              <a:rPr lang="en-US" dirty="0">
                <a:hlinkClick r:id="rId4"/>
              </a:rPr>
              <a:t>Sign-in diagnostics</a:t>
            </a:r>
            <a:endParaRPr lang="en-US" dirty="0"/>
          </a:p>
          <a:p>
            <a:r>
              <a:rPr lang="en-US" dirty="0"/>
              <a:t>Logging</a:t>
            </a:r>
          </a:p>
          <a:p>
            <a:pPr lvl="2"/>
            <a:r>
              <a:rPr lang="en-US" dirty="0">
                <a:hlinkClick r:id="rId5"/>
              </a:rPr>
              <a:t>Log Analytics</a:t>
            </a:r>
            <a:endParaRPr lang="en-US" dirty="0"/>
          </a:p>
          <a:p>
            <a:pPr lvl="2"/>
            <a:r>
              <a:rPr lang="en-US" dirty="0">
                <a:hlinkClick r:id="rId6"/>
              </a:rPr>
              <a:t>Azure Monitor</a:t>
            </a:r>
            <a:endParaRPr lang="en-US" dirty="0"/>
          </a:p>
          <a:p>
            <a:pPr lvl="2"/>
            <a:r>
              <a:rPr lang="en-US" dirty="0">
                <a:hlinkClick r:id="rId7"/>
              </a:rPr>
              <a:t>Sentinel</a:t>
            </a:r>
            <a:r>
              <a:rPr lang="en-US" dirty="0"/>
              <a:t> (</a:t>
            </a:r>
            <a:r>
              <a:rPr lang="en-US" dirty="0">
                <a:solidFill>
                  <a:srgbClr val="FF0000"/>
                </a:solidFill>
              </a:rPr>
              <a:t>no KQL!</a:t>
            </a:r>
            <a:r>
              <a:rPr lang="en-US" dirty="0"/>
              <a:t>)</a:t>
            </a:r>
          </a:p>
          <a:p>
            <a:pPr lvl="2"/>
            <a:r>
              <a:rPr lang="en-US" dirty="0"/>
              <a:t>3</a:t>
            </a:r>
            <a:r>
              <a:rPr lang="en-US" baseline="30000" dirty="0"/>
              <a:t>rd</a:t>
            </a:r>
            <a:r>
              <a:rPr lang="en-US" dirty="0"/>
              <a:t> Party</a:t>
            </a:r>
          </a:p>
          <a:p>
            <a:r>
              <a:rPr lang="en-US" dirty="0"/>
              <a:t>Azure AD </a:t>
            </a:r>
          </a:p>
          <a:p>
            <a:pPr lvl="2"/>
            <a:r>
              <a:rPr lang="en-US" dirty="0">
                <a:hlinkClick r:id="rId8"/>
              </a:rPr>
              <a:t>Workbooks</a:t>
            </a:r>
            <a:endParaRPr lang="en-US" dirty="0"/>
          </a:p>
          <a:p>
            <a:pPr lvl="2"/>
            <a:r>
              <a:rPr lang="en-US">
                <a:hlinkClick r:id="rId9"/>
              </a:rPr>
              <a:t>Reporting</a:t>
            </a:r>
            <a:r>
              <a:rPr lang="en-US"/>
              <a:t> </a:t>
            </a:r>
            <a:endParaRPr lang="en-US" dirty="0"/>
          </a:p>
          <a:p>
            <a:pPr lvl="2"/>
            <a:endParaRPr lang="en-US" dirty="0"/>
          </a:p>
        </p:txBody>
      </p:sp>
      <p:pic>
        <p:nvPicPr>
          <p:cNvPr id="2" name="Picture 1" descr="Logo&#10;&#10;Description automatically generated">
            <a:hlinkClick r:id="rId10" tooltip="Get insights in your identities with analytics and reporting"/>
            <a:extLst>
              <a:ext uri="{FF2B5EF4-FFF2-40B4-BE49-F238E27FC236}">
                <a16:creationId xmlns:a16="http://schemas.microsoft.com/office/drawing/2014/main" id="{CB745900-2C99-477F-A857-ACB4B9C2781F}"/>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11323637" y="6164262"/>
            <a:ext cx="666636" cy="666636"/>
          </a:xfrm>
          <a:prstGeom prst="rect">
            <a:avLst/>
          </a:prstGeom>
        </p:spPr>
      </p:pic>
      <p:pic>
        <p:nvPicPr>
          <p:cNvPr id="1026" name="Picture 2" descr="Diagram showing the sign-in diagnostic.">
            <a:extLst>
              <a:ext uri="{FF2B5EF4-FFF2-40B4-BE49-F238E27FC236}">
                <a16:creationId xmlns:a16="http://schemas.microsoft.com/office/drawing/2014/main" id="{232C68F5-D17B-4EFC-AE58-43AE1895CC3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79837" y="2506662"/>
            <a:ext cx="8390238" cy="457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93129B3-F947-4584-B576-5E957F34652F}"/>
              </a:ext>
            </a:extLst>
          </p:cNvPr>
          <p:cNvPicPr>
            <a:picLocks noChangeAspect="1"/>
          </p:cNvPicPr>
          <p:nvPr/>
        </p:nvPicPr>
        <p:blipFill>
          <a:blip r:embed="rId14"/>
          <a:stretch>
            <a:fillRect/>
          </a:stretch>
        </p:blipFill>
        <p:spPr>
          <a:xfrm>
            <a:off x="3322637" y="2681036"/>
            <a:ext cx="7772400" cy="2719513"/>
          </a:xfrm>
          <a:prstGeom prst="rect">
            <a:avLst/>
          </a:prstGeom>
        </p:spPr>
      </p:pic>
      <p:pic>
        <p:nvPicPr>
          <p:cNvPr id="2050" name="Picture 2">
            <a:extLst>
              <a:ext uri="{FF2B5EF4-FFF2-40B4-BE49-F238E27FC236}">
                <a16:creationId xmlns:a16="http://schemas.microsoft.com/office/drawing/2014/main" id="{5FAD6D6E-B955-492D-B72F-D4F67EA436C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94237" y="1516921"/>
            <a:ext cx="7392606" cy="4647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56706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2" fill="hold" nodeType="clickEffect">
                                  <p:stCondLst>
                                    <p:cond delay="0"/>
                                  </p:stCondLst>
                                  <p:childTnLst>
                                    <p:animEffect transition="out" filter="wipe(right)">
                                      <p:cBhvr>
                                        <p:cTn id="11" dur="500"/>
                                        <p:tgtEl>
                                          <p:spTgt spid="1026"/>
                                        </p:tgtEl>
                                      </p:cBhvr>
                                    </p:animEffect>
                                    <p:set>
                                      <p:cBhvr>
                                        <p:cTn id="12" dur="1" fill="hold">
                                          <p:stCondLst>
                                            <p:cond delay="499"/>
                                          </p:stCondLst>
                                        </p:cTn>
                                        <p:tgtEl>
                                          <p:spTgt spid="1026"/>
                                        </p:tgtEl>
                                        <p:attrNameLst>
                                          <p:attrName>style.visibility</p:attrName>
                                        </p:attrNameLst>
                                      </p:cBhvr>
                                      <p:to>
                                        <p:strVal val="hidden"/>
                                      </p:to>
                                    </p:set>
                                  </p:childTnLst>
                                </p:cTn>
                              </p:par>
                              <p:par>
                                <p:cTn id="13" presetID="9" presetClass="emph" presetSubtype="0" nodeType="withEffect">
                                  <p:stCondLst>
                                    <p:cond delay="0"/>
                                  </p:stCondLst>
                                  <p:childTnLst>
                                    <p:set>
                                      <p:cBhvr>
                                        <p:cTn id="14" dur="indefinite"/>
                                        <p:tgtEl>
                                          <p:spTgt spid="6">
                                            <p:txEl>
                                              <p:pRg st="0" end="0"/>
                                            </p:txEl>
                                          </p:spTgt>
                                        </p:tgtEl>
                                        <p:attrNameLst>
                                          <p:attrName>style.opacity</p:attrName>
                                        </p:attrNameLst>
                                      </p:cBhvr>
                                      <p:to>
                                        <p:strVal val="0.5"/>
                                      </p:to>
                                    </p:set>
                                    <p:animEffect filter="image" prLst="opacity: 0.5">
                                      <p:cBhvr rctx="IE">
                                        <p:cTn id="15" dur="indefinite"/>
                                        <p:tgtEl>
                                          <p:spTgt spid="6">
                                            <p:txEl>
                                              <p:pRg st="0" end="0"/>
                                            </p:txEl>
                                          </p:spTgt>
                                        </p:tgtEl>
                                      </p:cBhvr>
                                    </p:animEffect>
                                  </p:childTnLst>
                                </p:cTn>
                              </p:par>
                              <p:par>
                                <p:cTn id="16" presetID="9" presetClass="emph" presetSubtype="0" nodeType="withEffect">
                                  <p:stCondLst>
                                    <p:cond delay="0"/>
                                  </p:stCondLst>
                                  <p:childTnLst>
                                    <p:set>
                                      <p:cBhvr>
                                        <p:cTn id="17" dur="indefinite"/>
                                        <p:tgtEl>
                                          <p:spTgt spid="6">
                                            <p:txEl>
                                              <p:pRg st="1" end="1"/>
                                            </p:txEl>
                                          </p:spTgt>
                                        </p:tgtEl>
                                        <p:attrNameLst>
                                          <p:attrName>style.opacity</p:attrName>
                                        </p:attrNameLst>
                                      </p:cBhvr>
                                      <p:to>
                                        <p:strVal val="0.5"/>
                                      </p:to>
                                    </p:set>
                                    <p:animEffect filter="image" prLst="opacity: 0.5">
                                      <p:cBhvr rctx="IE">
                                        <p:cTn id="18" dur="indefinite"/>
                                        <p:tgtEl>
                                          <p:spTgt spid="6">
                                            <p:txEl>
                                              <p:pRg st="1" end="1"/>
                                            </p:txEl>
                                          </p:spTgt>
                                        </p:tgtEl>
                                      </p:cBhvr>
                                    </p:animEffect>
                                  </p:childTnLst>
                                </p:cTn>
                              </p:par>
                              <p:par>
                                <p:cTn id="19" presetID="9" presetClass="emph" presetSubtype="0" nodeType="withEffect">
                                  <p:stCondLst>
                                    <p:cond delay="0"/>
                                  </p:stCondLst>
                                  <p:childTnLst>
                                    <p:set>
                                      <p:cBhvr>
                                        <p:cTn id="20" dur="indefinite"/>
                                        <p:tgtEl>
                                          <p:spTgt spid="6">
                                            <p:txEl>
                                              <p:pRg st="2" end="2"/>
                                            </p:txEl>
                                          </p:spTgt>
                                        </p:tgtEl>
                                        <p:attrNameLst>
                                          <p:attrName>style.opacity</p:attrName>
                                        </p:attrNameLst>
                                      </p:cBhvr>
                                      <p:to>
                                        <p:strVal val="0.5"/>
                                      </p:to>
                                    </p:set>
                                    <p:animEffect filter="image" prLst="opacity: 0.5">
                                      <p:cBhvr rctx="IE">
                                        <p:cTn id="21" dur="indefinite"/>
                                        <p:tgtEl>
                                          <p:spTgt spid="6">
                                            <p:txEl>
                                              <p:pRg st="2" end="2"/>
                                            </p:txEl>
                                          </p:spTgt>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par>
                                <p:cTn id="26" presetID="22" presetClass="entr" presetSubtype="1" fill="hold" nodeType="with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wipe(up)">
                                      <p:cBhvr>
                                        <p:cTn id="28" dur="500"/>
                                        <p:tgtEl>
                                          <p:spTgt spid="6">
                                            <p:txEl>
                                              <p:pRg st="3" end="3"/>
                                            </p:txEl>
                                          </p:spTgt>
                                        </p:tgtEl>
                                      </p:cBhvr>
                                    </p:animEffect>
                                  </p:childTnLst>
                                </p:cTn>
                              </p:par>
                              <p:par>
                                <p:cTn id="29" presetID="22" presetClass="entr" presetSubtype="1"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par>
                                <p:cTn id="32" presetID="22" presetClass="entr" presetSubtype="1" fill="hold" nodeType="withEffect">
                                  <p:stCondLst>
                                    <p:cond delay="0"/>
                                  </p:stCondLst>
                                  <p:childTnLst>
                                    <p:set>
                                      <p:cBhvr>
                                        <p:cTn id="33" dur="1" fill="hold">
                                          <p:stCondLst>
                                            <p:cond delay="0"/>
                                          </p:stCondLst>
                                        </p:cTn>
                                        <p:tgtEl>
                                          <p:spTgt spid="6">
                                            <p:txEl>
                                              <p:pRg st="5" end="5"/>
                                            </p:txEl>
                                          </p:spTgt>
                                        </p:tgtEl>
                                        <p:attrNameLst>
                                          <p:attrName>style.visibility</p:attrName>
                                        </p:attrNameLst>
                                      </p:cBhvr>
                                      <p:to>
                                        <p:strVal val="visible"/>
                                      </p:to>
                                    </p:set>
                                    <p:animEffect transition="in" filter="wipe(up)">
                                      <p:cBhvr>
                                        <p:cTn id="34" dur="500"/>
                                        <p:tgtEl>
                                          <p:spTgt spid="6">
                                            <p:txEl>
                                              <p:pRg st="5" end="5"/>
                                            </p:txEl>
                                          </p:spTgt>
                                        </p:tgtEl>
                                      </p:cBhvr>
                                    </p:animEffect>
                                  </p:childTnLst>
                                </p:cTn>
                              </p:par>
                            </p:childTnLst>
                          </p:cTn>
                        </p:par>
                        <p:par>
                          <p:cTn id="35" fill="hold">
                            <p:stCondLst>
                              <p:cond delay="1000"/>
                            </p:stCondLst>
                            <p:childTnLst>
                              <p:par>
                                <p:cTn id="36" presetID="22" presetClass="entr" presetSubtype="1" fill="hold" nodeType="afterEffect">
                                  <p:stCondLst>
                                    <p:cond delay="0"/>
                                  </p:stCondLst>
                                  <p:childTnLst>
                                    <p:set>
                                      <p:cBhvr>
                                        <p:cTn id="37" dur="1" fill="hold">
                                          <p:stCondLst>
                                            <p:cond delay="0"/>
                                          </p:stCondLst>
                                        </p:cTn>
                                        <p:tgtEl>
                                          <p:spTgt spid="6">
                                            <p:txEl>
                                              <p:pRg st="6" end="6"/>
                                            </p:txEl>
                                          </p:spTgt>
                                        </p:tgtEl>
                                        <p:attrNameLst>
                                          <p:attrName>style.visibility</p:attrName>
                                        </p:attrNameLst>
                                      </p:cBhvr>
                                      <p:to>
                                        <p:strVal val="visible"/>
                                      </p:to>
                                    </p:set>
                                    <p:animEffect transition="in" filter="wipe(up)">
                                      <p:cBhvr>
                                        <p:cTn id="38" dur="500"/>
                                        <p:tgtEl>
                                          <p:spTgt spid="6">
                                            <p:txEl>
                                              <p:pRg st="6" end="6"/>
                                            </p:txEl>
                                          </p:spTgt>
                                        </p:tgtEl>
                                      </p:cBhvr>
                                    </p:animEffect>
                                  </p:childTnLst>
                                </p:cTn>
                              </p:par>
                            </p:childTnLst>
                          </p:cTn>
                        </p:par>
                        <p:par>
                          <p:cTn id="39" fill="hold">
                            <p:stCondLst>
                              <p:cond delay="1500"/>
                            </p:stCondLst>
                            <p:childTnLst>
                              <p:par>
                                <p:cTn id="40" presetID="22" presetClass="entr" presetSubtype="1" fill="hold" nodeType="after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wipe(up)">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left)">
                                      <p:cBhvr>
                                        <p:cTn id="47" dur="500"/>
                                        <p:tgtEl>
                                          <p:spTgt spid="6">
                                            <p:txEl>
                                              <p:pRg st="8" end="8"/>
                                            </p:txEl>
                                          </p:spTgt>
                                        </p:tgtEl>
                                      </p:cBhvr>
                                    </p:animEffect>
                                  </p:childTnLst>
                                </p:cTn>
                              </p:par>
                              <p:par>
                                <p:cTn id="48" presetID="10" presetClass="exit" presetSubtype="0" fill="hold" nodeType="withEffect">
                                  <p:stCondLst>
                                    <p:cond delay="0"/>
                                  </p:stCondLst>
                                  <p:childTnLst>
                                    <p:animEffect transition="out" filter="fade">
                                      <p:cBhvr>
                                        <p:cTn id="49" dur="500"/>
                                        <p:tgtEl>
                                          <p:spTgt spid="7"/>
                                        </p:tgtEl>
                                      </p:cBhvr>
                                    </p:animEffect>
                                    <p:set>
                                      <p:cBhvr>
                                        <p:cTn id="50" dur="1" fill="hold">
                                          <p:stCondLst>
                                            <p:cond delay="499"/>
                                          </p:stCondLst>
                                        </p:cTn>
                                        <p:tgtEl>
                                          <p:spTgt spid="7"/>
                                        </p:tgtEl>
                                        <p:attrNameLst>
                                          <p:attrName>style.visibility</p:attrName>
                                        </p:attrNameLst>
                                      </p:cBhvr>
                                      <p:to>
                                        <p:strVal val="hidden"/>
                                      </p:to>
                                    </p:set>
                                  </p:childTnLst>
                                </p:cTn>
                              </p:par>
                              <p:par>
                                <p:cTn id="51" presetID="9" presetClass="emph" presetSubtype="0" nodeType="withEffect">
                                  <p:stCondLst>
                                    <p:cond delay="0"/>
                                  </p:stCondLst>
                                  <p:childTnLst>
                                    <p:set>
                                      <p:cBhvr>
                                        <p:cTn id="52" dur="indefinite"/>
                                        <p:tgtEl>
                                          <p:spTgt spid="6">
                                            <p:txEl>
                                              <p:pRg st="3" end="3"/>
                                            </p:txEl>
                                          </p:spTgt>
                                        </p:tgtEl>
                                        <p:attrNameLst>
                                          <p:attrName>style.opacity</p:attrName>
                                        </p:attrNameLst>
                                      </p:cBhvr>
                                      <p:to>
                                        <p:strVal val="0.5"/>
                                      </p:to>
                                    </p:set>
                                    <p:animEffect filter="image" prLst="opacity: 0.5">
                                      <p:cBhvr rctx="IE">
                                        <p:cTn id="53" dur="indefinite"/>
                                        <p:tgtEl>
                                          <p:spTgt spid="6">
                                            <p:txEl>
                                              <p:pRg st="3" end="3"/>
                                            </p:txEl>
                                          </p:spTgt>
                                        </p:tgtEl>
                                      </p:cBhvr>
                                    </p:animEffect>
                                  </p:childTnLst>
                                </p:cTn>
                              </p:par>
                              <p:par>
                                <p:cTn id="54" presetID="9" presetClass="emph" presetSubtype="0" nodeType="withEffect">
                                  <p:stCondLst>
                                    <p:cond delay="0"/>
                                  </p:stCondLst>
                                  <p:childTnLst>
                                    <p:set>
                                      <p:cBhvr>
                                        <p:cTn id="55" dur="indefinite"/>
                                        <p:tgtEl>
                                          <p:spTgt spid="6">
                                            <p:txEl>
                                              <p:pRg st="4" end="4"/>
                                            </p:txEl>
                                          </p:spTgt>
                                        </p:tgtEl>
                                        <p:attrNameLst>
                                          <p:attrName>style.opacity</p:attrName>
                                        </p:attrNameLst>
                                      </p:cBhvr>
                                      <p:to>
                                        <p:strVal val="0.5"/>
                                      </p:to>
                                    </p:set>
                                    <p:animEffect filter="image" prLst="opacity: 0.5">
                                      <p:cBhvr rctx="IE">
                                        <p:cTn id="56" dur="indefinite"/>
                                        <p:tgtEl>
                                          <p:spTgt spid="6">
                                            <p:txEl>
                                              <p:pRg st="4" end="4"/>
                                            </p:txEl>
                                          </p:spTgt>
                                        </p:tgtEl>
                                      </p:cBhvr>
                                    </p:animEffect>
                                  </p:childTnLst>
                                </p:cTn>
                              </p:par>
                              <p:par>
                                <p:cTn id="57" presetID="9" presetClass="emph" presetSubtype="0" nodeType="withEffect">
                                  <p:stCondLst>
                                    <p:cond delay="0"/>
                                  </p:stCondLst>
                                  <p:childTnLst>
                                    <p:set>
                                      <p:cBhvr>
                                        <p:cTn id="58" dur="indefinite"/>
                                        <p:tgtEl>
                                          <p:spTgt spid="6">
                                            <p:txEl>
                                              <p:pRg st="5" end="5"/>
                                            </p:txEl>
                                          </p:spTgt>
                                        </p:tgtEl>
                                        <p:attrNameLst>
                                          <p:attrName>style.opacity</p:attrName>
                                        </p:attrNameLst>
                                      </p:cBhvr>
                                      <p:to>
                                        <p:strVal val="0.5"/>
                                      </p:to>
                                    </p:set>
                                    <p:animEffect filter="image" prLst="opacity: 0.5">
                                      <p:cBhvr rctx="IE">
                                        <p:cTn id="59" dur="indefinite"/>
                                        <p:tgtEl>
                                          <p:spTgt spid="6">
                                            <p:txEl>
                                              <p:pRg st="5" end="5"/>
                                            </p:txEl>
                                          </p:spTgt>
                                        </p:tgtEl>
                                      </p:cBhvr>
                                    </p:animEffect>
                                  </p:childTnLst>
                                </p:cTn>
                              </p:par>
                              <p:par>
                                <p:cTn id="60" presetID="9" presetClass="emph" presetSubtype="0" nodeType="withEffect">
                                  <p:stCondLst>
                                    <p:cond delay="0"/>
                                  </p:stCondLst>
                                  <p:childTnLst>
                                    <p:set>
                                      <p:cBhvr>
                                        <p:cTn id="61" dur="indefinite"/>
                                        <p:tgtEl>
                                          <p:spTgt spid="6">
                                            <p:txEl>
                                              <p:pRg st="6" end="6"/>
                                            </p:txEl>
                                          </p:spTgt>
                                        </p:tgtEl>
                                        <p:attrNameLst>
                                          <p:attrName>style.opacity</p:attrName>
                                        </p:attrNameLst>
                                      </p:cBhvr>
                                      <p:to>
                                        <p:strVal val="0.5"/>
                                      </p:to>
                                    </p:set>
                                    <p:animEffect filter="image" prLst="opacity: 0.5">
                                      <p:cBhvr rctx="IE">
                                        <p:cTn id="62" dur="indefinite"/>
                                        <p:tgtEl>
                                          <p:spTgt spid="6">
                                            <p:txEl>
                                              <p:pRg st="6" end="6"/>
                                            </p:txEl>
                                          </p:spTgt>
                                        </p:tgtEl>
                                      </p:cBhvr>
                                    </p:animEffect>
                                  </p:childTnLst>
                                </p:cTn>
                              </p:par>
                              <p:par>
                                <p:cTn id="63" presetID="9" presetClass="emph" presetSubtype="0" nodeType="withEffect">
                                  <p:stCondLst>
                                    <p:cond delay="0"/>
                                  </p:stCondLst>
                                  <p:childTnLst>
                                    <p:set>
                                      <p:cBhvr>
                                        <p:cTn id="64" dur="indefinite"/>
                                        <p:tgtEl>
                                          <p:spTgt spid="6">
                                            <p:txEl>
                                              <p:pRg st="7" end="7"/>
                                            </p:txEl>
                                          </p:spTgt>
                                        </p:tgtEl>
                                        <p:attrNameLst>
                                          <p:attrName>style.opacity</p:attrName>
                                        </p:attrNameLst>
                                      </p:cBhvr>
                                      <p:to>
                                        <p:strVal val="0.5"/>
                                      </p:to>
                                    </p:set>
                                    <p:animEffect filter="image" prLst="opacity: 0.5">
                                      <p:cBhvr rctx="IE">
                                        <p:cTn id="65" dur="indefinite"/>
                                        <p:tgtEl>
                                          <p:spTgt spid="6">
                                            <p:txEl>
                                              <p:pRg st="7" end="7"/>
                                            </p:txEl>
                                          </p:spTgt>
                                        </p:tgtEl>
                                      </p:cBhvr>
                                    </p:animEffec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2050"/>
                                        </p:tgtEl>
                                        <p:attrNameLst>
                                          <p:attrName>style.visibility</p:attrName>
                                        </p:attrNameLst>
                                      </p:cBhvr>
                                      <p:to>
                                        <p:strVal val="visible"/>
                                      </p:to>
                                    </p:set>
                                    <p:animEffect transition="in" filter="fade">
                                      <p:cBhvr>
                                        <p:cTn id="69" dur="500"/>
                                        <p:tgtEl>
                                          <p:spTgt spid="2050"/>
                                        </p:tgtEl>
                                      </p:cBhvr>
                                    </p:animEffect>
                                  </p:childTnLst>
                                </p:cTn>
                              </p:par>
                            </p:childTnLst>
                          </p:cTn>
                        </p:par>
                        <p:par>
                          <p:cTn id="70" fill="hold">
                            <p:stCondLst>
                              <p:cond delay="1000"/>
                            </p:stCondLst>
                            <p:childTnLst>
                              <p:par>
                                <p:cTn id="71" presetID="22" presetClass="entr" presetSubtype="8" fill="hold" nodeType="afterEffect">
                                  <p:stCondLst>
                                    <p:cond delay="0"/>
                                  </p:stCondLst>
                                  <p:childTnLst>
                                    <p:set>
                                      <p:cBhvr>
                                        <p:cTn id="72" dur="1" fill="hold">
                                          <p:stCondLst>
                                            <p:cond delay="0"/>
                                          </p:stCondLst>
                                        </p:cTn>
                                        <p:tgtEl>
                                          <p:spTgt spid="6">
                                            <p:txEl>
                                              <p:pRg st="9" end="9"/>
                                            </p:txEl>
                                          </p:spTgt>
                                        </p:tgtEl>
                                        <p:attrNameLst>
                                          <p:attrName>style.visibility</p:attrName>
                                        </p:attrNameLst>
                                      </p:cBhvr>
                                      <p:to>
                                        <p:strVal val="visible"/>
                                      </p:to>
                                    </p:set>
                                    <p:animEffect transition="in" filter="wipe(left)">
                                      <p:cBhvr>
                                        <p:cTn id="73" dur="500"/>
                                        <p:tgtEl>
                                          <p:spTgt spid="6">
                                            <p:txEl>
                                              <p:pRg st="9" end="9"/>
                                            </p:txEl>
                                          </p:spTgt>
                                        </p:tgtEl>
                                      </p:cBhvr>
                                    </p:animEffect>
                                  </p:childTnLst>
                                </p:cTn>
                              </p:par>
                            </p:childTnLst>
                          </p:cTn>
                        </p:par>
                        <p:par>
                          <p:cTn id="74" fill="hold">
                            <p:stCondLst>
                              <p:cond delay="1500"/>
                            </p:stCondLst>
                            <p:childTnLst>
                              <p:par>
                                <p:cTn id="75" presetID="22" presetClass="entr" presetSubtype="8" fill="hold" nodeType="afterEffect">
                                  <p:stCondLst>
                                    <p:cond delay="0"/>
                                  </p:stCondLst>
                                  <p:childTnLst>
                                    <p:set>
                                      <p:cBhvr>
                                        <p:cTn id="76" dur="1" fill="hold">
                                          <p:stCondLst>
                                            <p:cond delay="0"/>
                                          </p:stCondLst>
                                        </p:cTn>
                                        <p:tgtEl>
                                          <p:spTgt spid="6">
                                            <p:txEl>
                                              <p:pRg st="10" end="10"/>
                                            </p:txEl>
                                          </p:spTgt>
                                        </p:tgtEl>
                                        <p:attrNameLst>
                                          <p:attrName>style.visibility</p:attrName>
                                        </p:attrNameLst>
                                      </p:cBhvr>
                                      <p:to>
                                        <p:strVal val="visible"/>
                                      </p:to>
                                    </p:set>
                                    <p:animEffect transition="in" filter="wipe(left)">
                                      <p:cBhvr>
                                        <p:cTn id="77"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437" y="2659062"/>
            <a:ext cx="11887200" cy="1181862"/>
          </a:xfrm>
        </p:spPr>
        <p:txBody>
          <a:bodyPr/>
          <a:lstStyle/>
          <a:p>
            <a:r>
              <a:rPr lang="en-US" sz="7200" dirty="0"/>
              <a:t>THANK YOU</a:t>
            </a:r>
          </a:p>
        </p:txBody>
      </p:sp>
    </p:spTree>
    <p:extLst>
      <p:ext uri="{BB962C8B-B14F-4D97-AF65-F5344CB8AC3E}">
        <p14:creationId xmlns:p14="http://schemas.microsoft.com/office/powerpoint/2010/main" val="12321913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1000"/>
                                  </p:stCondLst>
                                  <p:iterate type="lt">
                                    <p:tmPct val="10000"/>
                                  </p:iterate>
                                  <p:childTnLst>
                                    <p:animMotion origin="layout" path="M 0.0 0.0 L 0.0 -0.07213" pathEditMode="relative" ptsTypes="">
                                      <p:cBhvr>
                                        <p:cTn id="6" dur="1000" accel="50000" decel="50000" autoRev="1" fill="hold">
                                          <p:stCondLst>
                                            <p:cond delay="0"/>
                                          </p:stCondLst>
                                        </p:cTn>
                                        <p:tgtEl>
                                          <p:spTgt spid="2"/>
                                        </p:tgtEl>
                                        <p:attrNameLst>
                                          <p:attrName>ppt_x</p:attrName>
                                          <p:attrName>ppt_y</p:attrName>
                                        </p:attrNameLst>
                                      </p:cBhvr>
                                    </p:animMotion>
                                    <p:animRot by="1500000">
                                      <p:cBhvr>
                                        <p:cTn id="7" dur="500" fill="hold">
                                          <p:stCondLst>
                                            <p:cond delay="0"/>
                                          </p:stCondLst>
                                        </p:cTn>
                                        <p:tgtEl>
                                          <p:spTgt spid="2"/>
                                        </p:tgtEl>
                                        <p:attrNameLst>
                                          <p:attrName>r</p:attrName>
                                        </p:attrNameLst>
                                      </p:cBhvr>
                                    </p:animRot>
                                    <p:animRot by="-1500000">
                                      <p:cBhvr>
                                        <p:cTn id="8" dur="500" fill="hold">
                                          <p:stCondLst>
                                            <p:cond delay="500"/>
                                          </p:stCondLst>
                                        </p:cTn>
                                        <p:tgtEl>
                                          <p:spTgt spid="2"/>
                                        </p:tgtEl>
                                        <p:attrNameLst>
                                          <p:attrName>r</p:attrName>
                                        </p:attrNameLst>
                                      </p:cBhvr>
                                    </p:animRot>
                                    <p:animRot by="-1500000">
                                      <p:cBhvr>
                                        <p:cTn id="9" dur="500" fill="hold">
                                          <p:stCondLst>
                                            <p:cond delay="1000"/>
                                          </p:stCondLst>
                                        </p:cTn>
                                        <p:tgtEl>
                                          <p:spTgt spid="2"/>
                                        </p:tgtEl>
                                        <p:attrNameLst>
                                          <p:attrName>r</p:attrName>
                                        </p:attrNameLst>
                                      </p:cBhvr>
                                    </p:animRot>
                                    <p:animRot by="1500000">
                                      <p:cBhvr>
                                        <p:cTn id="10" dur="500" fill="hold">
                                          <p:stCondLst>
                                            <p:cond delay="15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5-50173_Microsoft_Ready_Light_Template">
  <a:themeElements>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O-CRT310_grimes.potx" id="{80D3A2FB-6D04-496D-829D-2777FB6217F5}" vid="{2A499790-B035-4BCC-81AB-FD57152420E4}"/>
    </a:ext>
  </a:extLst>
</a:theme>
</file>

<file path=ppt/theme/theme2.xml><?xml version="1.0" encoding="utf-8"?>
<a:theme xmlns:a="http://schemas.openxmlformats.org/drawingml/2006/main" name="5-50173_Microsoft_Ready_Dark_Template">
  <a:themeElements>
    <a:clrScheme name="Microsoft Ready Dark">
      <a:dk1>
        <a:srgbClr val="353535"/>
      </a:dk1>
      <a:lt1>
        <a:srgbClr val="FFFFFF"/>
      </a:lt1>
      <a:dk2>
        <a:srgbClr val="002050"/>
      </a:dk2>
      <a:lt2>
        <a:srgbClr val="CDF4FF"/>
      </a:lt2>
      <a:accent1>
        <a:srgbClr val="0078D7"/>
      </a:accent1>
      <a:accent2>
        <a:srgbClr val="00BCF2"/>
      </a:accent2>
      <a:accent3>
        <a:srgbClr val="D2D2D2"/>
      </a:accent3>
      <a:accent4>
        <a:srgbClr val="00B294"/>
      </a:accent4>
      <a:accent5>
        <a:srgbClr val="BAD80A"/>
      </a:accent5>
      <a:accent6>
        <a:srgbClr val="737373"/>
      </a:accent6>
      <a:hlink>
        <a:srgbClr val="00BCF2"/>
      </a:hlink>
      <a:folHlink>
        <a:srgbClr val="00BCF2"/>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O-CRT310_grimes.potx" id="{80D3A2FB-6D04-496D-829D-2777FB6217F5}" vid="{E7620919-73CB-484A-A81F-81106D39E3E2}"/>
    </a:ext>
  </a:extLst>
</a:theme>
</file>

<file path=ppt/theme/theme3.xml><?xml version="1.0" encoding="utf-8"?>
<a:theme xmlns:a="http://schemas.openxmlformats.org/drawingml/2006/main" name="1_5-50173_Microsoft_Ready_Light_Template">
  <a:themeElements>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810D1621-7EC8-4B51-A678-36097813A578}" vid="{BABC4CDB-E230-49BE-A9F6-33781B02F17C}"/>
    </a:ext>
  </a:extLst>
</a:theme>
</file>

<file path=ppt/theme/theme4.xml><?xml version="1.0" encoding="utf-8"?>
<a:theme xmlns:a="http://schemas.openxmlformats.org/drawingml/2006/main" name="2_6-30537_Envision 2016 Concurrent Template_Dark">
  <a:themeElements>
    <a:clrScheme name="Ignite Dark">
      <a:dk1>
        <a:srgbClr val="505050"/>
      </a:dk1>
      <a:lt1>
        <a:srgbClr val="FFFFFF"/>
      </a:lt1>
      <a:dk2>
        <a:srgbClr val="D83B01"/>
      </a:dk2>
      <a:lt2>
        <a:srgbClr val="F8F8F8"/>
      </a:lt2>
      <a:accent1>
        <a:srgbClr val="D83B01"/>
      </a:accent1>
      <a:accent2>
        <a:srgbClr val="0078D7"/>
      </a:accent2>
      <a:accent3>
        <a:srgbClr val="D2D2D2"/>
      </a:accent3>
      <a:accent4>
        <a:srgbClr val="FFB900"/>
      </a:accent4>
      <a:accent5>
        <a:srgbClr val="FF8C00"/>
      </a:accent5>
      <a:accent6>
        <a:srgbClr val="00BCF2"/>
      </a:accent6>
      <a:hlink>
        <a:srgbClr val="0078D7"/>
      </a:hlink>
      <a:folHlink>
        <a:srgbClr val="0078D7"/>
      </a:folHlink>
    </a:clrScheme>
    <a:fontScheme name="Custom 2">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6_16x9_Template.potx" id="{61D5EBA6-A23E-492C-8A07-E4BCB14E768B}" vid="{D0C2E7D0-5C17-430B-90AA-64EE87CAC54C}"/>
    </a:ext>
  </a:extLst>
</a:theme>
</file>

<file path=ppt/theme/theme5.xml><?xml version="1.0" encoding="utf-8"?>
<a:theme xmlns:a="http://schemas.openxmlformats.org/drawingml/2006/main" name="WHITE TEMPLATE">
  <a:themeElements>
    <a:clrScheme name="2016 - Template BLUE, light back">
      <a:dk1>
        <a:srgbClr val="353535"/>
      </a:dk1>
      <a:lt1>
        <a:srgbClr val="FFFFFF"/>
      </a:lt1>
      <a:dk2>
        <a:srgbClr val="0078D7"/>
      </a:dk2>
      <a:lt2>
        <a:srgbClr val="EAEAEA"/>
      </a:lt2>
      <a:accent1>
        <a:srgbClr val="0078D7"/>
      </a:accent1>
      <a:accent2>
        <a:srgbClr val="002050"/>
      </a:accent2>
      <a:accent3>
        <a:srgbClr val="00BCF2"/>
      </a:accent3>
      <a:accent4>
        <a:srgbClr val="B4009E"/>
      </a:accent4>
      <a:accent5>
        <a:srgbClr val="737373"/>
      </a:accent5>
      <a:accent6>
        <a:srgbClr val="E6E6E6"/>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usiness_BLUE_2017_13.potx" id="{BA7D5050-3AD0-4CB6-9A61-7BECC949B49C}" vid="{7868751D-28D7-49DA-9A1E-005CDB50450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BC70695B653742A64A23F778922F8A" ma:contentTypeVersion="18" ma:contentTypeDescription="Create a new document." ma:contentTypeScope="" ma:versionID="a56dbabba7b9a38ef021cefafee65cf8">
  <xsd:schema xmlns:xsd="http://www.w3.org/2001/XMLSchema" xmlns:xs="http://www.w3.org/2001/XMLSchema" xmlns:p="http://schemas.microsoft.com/office/2006/metadata/properties" xmlns:ns1="http://schemas.microsoft.com/sharepoint/v3" xmlns:ns3="835a34b4-fc88-497e-b4b4-40eb96725bf3" xmlns:ns4="d6d2e81a-940b-43c9-b39d-9df32d065125" targetNamespace="http://schemas.microsoft.com/office/2006/metadata/properties" ma:root="true" ma:fieldsID="7e65ed8ef1b187dee2e72971ed2bcbf3" ns1:_="" ns3:_="" ns4:_="">
    <xsd:import namespace="http://schemas.microsoft.com/sharepoint/v3"/>
    <xsd:import namespace="835a34b4-fc88-497e-b4b4-40eb96725bf3"/>
    <xsd:import namespace="d6d2e81a-940b-43c9-b39d-9df32d065125"/>
    <xsd:element name="properties">
      <xsd:complexType>
        <xsd:sequence>
          <xsd:element name="documentManagement">
            <xsd:complexType>
              <xsd:all>
                <xsd:element ref="ns3:SharedWithUsers" minOccurs="0"/>
                <xsd:element ref="ns3:SharingHintHash" minOccurs="0"/>
                <xsd:element ref="ns3:SharedWithDetails" minOccurs="0"/>
                <xsd:element ref="ns1:_ip_UnifiedCompliancePolicyProperties" minOccurs="0"/>
                <xsd:element ref="ns1:_ip_UnifiedCompliancePolicyUIAction"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AutoKeyPoints" minOccurs="0"/>
                <xsd:element ref="ns4:MediaServiceKeyPoints"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5a34b4-fc88-497e-b4b4-40eb96725bf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description="" ma:internalName="LastSharedByUser" ma:readOnly="true">
      <xsd:simpleType>
        <xsd:restriction base="dms:Note">
          <xsd:maxLength value="255"/>
        </xsd:restriction>
      </xsd:simpleType>
    </xsd:element>
    <xsd:element name="LastSharedByTime" ma:index="14"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6d2e81a-940b-43c9-b39d-9df32d065125"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MediaServiceLocation" ma:index="20" nillable="true" ma:displayName="MediaServiceLocation" ma:internalName="MediaServiceLocatio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false">
      <xsd:simpleType>
        <xsd:restriction base="dms:Note">
          <xsd:maxLength value="255"/>
        </xsd:restriction>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LengthInSeconds" ma:index="25"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MediaServiceKeyPoints xmlns="d6d2e81a-940b-43c9-b39d-9df32d065125" xsi:nil="true"/>
  </documentManagement>
</p:properties>
</file>

<file path=customXml/itemProps1.xml><?xml version="1.0" encoding="utf-8"?>
<ds:datastoreItem xmlns:ds="http://schemas.openxmlformats.org/officeDocument/2006/customXml" ds:itemID="{1FDBD284-B402-48E6-94EC-D0867D0C2A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35a34b4-fc88-497e-b4b4-40eb96725bf3"/>
    <ds:schemaRef ds:uri="d6d2e81a-940b-43c9-b39d-9df32d0651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4A5A76-0AEA-409E-BB1F-300218302D85}">
  <ds:schemaRefs>
    <ds:schemaRef ds:uri="http://schemas.microsoft.com/sharepoint/v3/contenttype/forms"/>
  </ds:schemaRefs>
</ds:datastoreItem>
</file>

<file path=customXml/itemProps3.xml><?xml version="1.0" encoding="utf-8"?>
<ds:datastoreItem xmlns:ds="http://schemas.openxmlformats.org/officeDocument/2006/customXml" ds:itemID="{FBB59FE7-75C2-4EC7-9760-62CDC731AC4A}">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d6d2e81a-940b-43c9-b39d-9df32d065125"/>
    <ds:schemaRef ds:uri="http://purl.org/dc/elements/1.1/"/>
    <ds:schemaRef ds:uri="http://schemas.microsoft.com/office/2006/metadata/properties"/>
    <ds:schemaRef ds:uri="835a34b4-fc88-497e-b4b4-40eb96725bf3"/>
    <ds:schemaRef ds:uri="http://www.w3.org/XML/1998/namespace"/>
    <ds:schemaRef ds:uri="http://purl.org/dc/dcmityp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PRO-CRT310_grimes</Template>
  <TotalTime>0</TotalTime>
  <Words>4170</Words>
  <Application>Microsoft Office PowerPoint</Application>
  <PresentationFormat>Custom</PresentationFormat>
  <Paragraphs>390</Paragraphs>
  <Slides>31</Slides>
  <Notes>31</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31</vt:i4>
      </vt:variant>
    </vt:vector>
  </HeadingPairs>
  <TitlesOfParts>
    <vt:vector size="44" baseType="lpstr">
      <vt:lpstr>Arial</vt:lpstr>
      <vt:lpstr>Consolas</vt:lpstr>
      <vt:lpstr>Segoe Pro Semibold</vt:lpstr>
      <vt:lpstr>Segoe UI</vt:lpstr>
      <vt:lpstr>Segoe UI Light</vt:lpstr>
      <vt:lpstr>Segoe UI Semibold</vt:lpstr>
      <vt:lpstr>Segoe UI Semilight</vt:lpstr>
      <vt:lpstr>Wingdings</vt:lpstr>
      <vt:lpstr>5-50173_Microsoft_Ready_Light_Template</vt:lpstr>
      <vt:lpstr>5-50173_Microsoft_Ready_Dark_Template</vt:lpstr>
      <vt:lpstr>1_5-50173_Microsoft_Ready_Light_Template</vt:lpstr>
      <vt:lpstr>2_6-30537_Envision 2016 Concurrent Template_Dark</vt:lpstr>
      <vt:lpstr>WHITE TEMPLATE</vt:lpstr>
      <vt:lpstr>SC-300 C.E.R.T</vt:lpstr>
      <vt:lpstr>Session objectives and takeaways</vt:lpstr>
      <vt:lpstr>Using this Deck to Study…</vt:lpstr>
      <vt:lpstr>PowerPoint Presentation</vt:lpstr>
      <vt:lpstr>CERTIFICATION</vt:lpstr>
      <vt:lpstr>Related Certification</vt:lpstr>
      <vt:lpstr>How to prepare for the exam…</vt:lpstr>
      <vt:lpstr>Other places to look for help</vt:lpstr>
      <vt:lpstr>Implement an Identity Management Solution 25-30%</vt:lpstr>
      <vt:lpstr>Configuration of Azure Active Directory </vt:lpstr>
      <vt:lpstr>Configuration of Azure Active Directory </vt:lpstr>
      <vt:lpstr>Create, configure, and manage identities </vt:lpstr>
      <vt:lpstr>Implement and manage external identities</vt:lpstr>
      <vt:lpstr>Implement and manage hybrid identity</vt:lpstr>
      <vt:lpstr>Implement and manage hybrid identity</vt:lpstr>
      <vt:lpstr>Implement an Authentication and Access Management solution  25-30% </vt:lpstr>
      <vt:lpstr>Plan and implement Azure MFA </vt:lpstr>
      <vt:lpstr>Manage User Authentication</vt:lpstr>
      <vt:lpstr>Plan, implement, &amp; administer conditional access</vt:lpstr>
      <vt:lpstr>Plan, implement, &amp; administer conditional access</vt:lpstr>
      <vt:lpstr>Manage Azure AD Identity Protection</vt:lpstr>
      <vt:lpstr>Implement Access Management for Apps  10-15%</vt:lpstr>
      <vt:lpstr>Plan, implement, and monitor the integration of Enterprise Apps for Single Sign-On (SSO)</vt:lpstr>
      <vt:lpstr>Plan, implement, and monitor the integration of Enterprise Apps for Single Sign-On (SSO)</vt:lpstr>
      <vt:lpstr>Implement App Registrations</vt:lpstr>
      <vt:lpstr>Plan and Implement an Identity Governance Strategy  25-30%</vt:lpstr>
      <vt:lpstr>Plan and implement entitlement management </vt:lpstr>
      <vt:lpstr>Plan, implement, and manage access reviews</vt:lpstr>
      <vt:lpstr>Plan and implement privileged access</vt:lpstr>
      <vt:lpstr>Monitor and maintain Azure Active Directory</vt:lpstr>
      <vt:lpstr>THANK YOU</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2021-05-16T03:26:13Z</dcterms:created>
  <dcterms:modified xsi:type="dcterms:W3CDTF">2021-05-16T14:10:27Z</dcterms:modified>
  <cp:category/>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0x010100ECBC70695B653742A64A23F778922F8A</vt:lpwstr>
  </property>
  <property fmtid="{D5CDD505-2E9C-101B-9397-08002B2CF9AE}" pid="3" name="_MarkAsFinal">
    <vt:bool>true</vt:bool>
  </property>
</Properties>
</file>